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531" r:id="rId2"/>
    <p:sldId id="556" r:id="rId3"/>
    <p:sldId id="532" r:id="rId4"/>
    <p:sldId id="533" r:id="rId5"/>
    <p:sldId id="534" r:id="rId6"/>
    <p:sldId id="535" r:id="rId7"/>
    <p:sldId id="536" r:id="rId8"/>
    <p:sldId id="537" r:id="rId9"/>
    <p:sldId id="538" r:id="rId10"/>
    <p:sldId id="539" r:id="rId11"/>
    <p:sldId id="540" r:id="rId12"/>
    <p:sldId id="541" r:id="rId13"/>
    <p:sldId id="542" r:id="rId14"/>
    <p:sldId id="543" r:id="rId15"/>
    <p:sldId id="544" r:id="rId16"/>
    <p:sldId id="545" r:id="rId17"/>
    <p:sldId id="546" r:id="rId18"/>
    <p:sldId id="547" r:id="rId19"/>
    <p:sldId id="548" r:id="rId20"/>
    <p:sldId id="549" r:id="rId21"/>
    <p:sldId id="550" r:id="rId22"/>
    <p:sldId id="551" r:id="rId23"/>
    <p:sldId id="552" r:id="rId24"/>
    <p:sldId id="553" r:id="rId25"/>
    <p:sldId id="554" r:id="rId26"/>
    <p:sldId id="555" r:id="rId27"/>
  </p:sldIdLst>
  <p:sldSz cx="9144000" cy="6858000" type="screen4x3"/>
  <p:notesSz cx="6858000" cy="9144000"/>
  <p:defaultTextStyle>
    <a:defPPr>
      <a:defRPr lang="en-US"/>
    </a:defPPr>
    <a:lvl1pPr marL="0" algn="l" defTabSz="914294" rtl="0" eaLnBrk="1" latinLnBrk="0" hangingPunct="1">
      <a:defRPr sz="1800" kern="1200">
        <a:solidFill>
          <a:schemeClr val="tx1"/>
        </a:solidFill>
        <a:latin typeface="+mn-lt"/>
        <a:ea typeface="+mn-ea"/>
        <a:cs typeface="+mn-cs"/>
      </a:defRPr>
    </a:lvl1pPr>
    <a:lvl2pPr marL="457148" algn="l" defTabSz="914294" rtl="0" eaLnBrk="1" latinLnBrk="0" hangingPunct="1">
      <a:defRPr sz="1800" kern="1200">
        <a:solidFill>
          <a:schemeClr val="tx1"/>
        </a:solidFill>
        <a:latin typeface="+mn-lt"/>
        <a:ea typeface="+mn-ea"/>
        <a:cs typeface="+mn-cs"/>
      </a:defRPr>
    </a:lvl2pPr>
    <a:lvl3pPr marL="914294" algn="l" defTabSz="914294" rtl="0" eaLnBrk="1" latinLnBrk="0" hangingPunct="1">
      <a:defRPr sz="1800" kern="1200">
        <a:solidFill>
          <a:schemeClr val="tx1"/>
        </a:solidFill>
        <a:latin typeface="+mn-lt"/>
        <a:ea typeface="+mn-ea"/>
        <a:cs typeface="+mn-cs"/>
      </a:defRPr>
    </a:lvl3pPr>
    <a:lvl4pPr marL="1371442" algn="l" defTabSz="914294" rtl="0" eaLnBrk="1" latinLnBrk="0" hangingPunct="1">
      <a:defRPr sz="1800" kern="1200">
        <a:solidFill>
          <a:schemeClr val="tx1"/>
        </a:solidFill>
        <a:latin typeface="+mn-lt"/>
        <a:ea typeface="+mn-ea"/>
        <a:cs typeface="+mn-cs"/>
      </a:defRPr>
    </a:lvl4pPr>
    <a:lvl5pPr marL="1828590" algn="l" defTabSz="914294" rtl="0" eaLnBrk="1" latinLnBrk="0" hangingPunct="1">
      <a:defRPr sz="1800" kern="1200">
        <a:solidFill>
          <a:schemeClr val="tx1"/>
        </a:solidFill>
        <a:latin typeface="+mn-lt"/>
        <a:ea typeface="+mn-ea"/>
        <a:cs typeface="+mn-cs"/>
      </a:defRPr>
    </a:lvl5pPr>
    <a:lvl6pPr marL="2285736" algn="l" defTabSz="914294" rtl="0" eaLnBrk="1" latinLnBrk="0" hangingPunct="1">
      <a:defRPr sz="1800" kern="1200">
        <a:solidFill>
          <a:schemeClr val="tx1"/>
        </a:solidFill>
        <a:latin typeface="+mn-lt"/>
        <a:ea typeface="+mn-ea"/>
        <a:cs typeface="+mn-cs"/>
      </a:defRPr>
    </a:lvl6pPr>
    <a:lvl7pPr marL="2742884" algn="l" defTabSz="914294" rtl="0" eaLnBrk="1" latinLnBrk="0" hangingPunct="1">
      <a:defRPr sz="1800" kern="1200">
        <a:solidFill>
          <a:schemeClr val="tx1"/>
        </a:solidFill>
        <a:latin typeface="+mn-lt"/>
        <a:ea typeface="+mn-ea"/>
        <a:cs typeface="+mn-cs"/>
      </a:defRPr>
    </a:lvl7pPr>
    <a:lvl8pPr marL="3200031" algn="l" defTabSz="914294" rtl="0" eaLnBrk="1" latinLnBrk="0" hangingPunct="1">
      <a:defRPr sz="1800" kern="1200">
        <a:solidFill>
          <a:schemeClr val="tx1"/>
        </a:solidFill>
        <a:latin typeface="+mn-lt"/>
        <a:ea typeface="+mn-ea"/>
        <a:cs typeface="+mn-cs"/>
      </a:defRPr>
    </a:lvl8pPr>
    <a:lvl9pPr marL="3657179" algn="l" defTabSz="91429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72396" autoAdjust="0"/>
  </p:normalViewPr>
  <p:slideViewPr>
    <p:cSldViewPr>
      <p:cViewPr varScale="1">
        <p:scale>
          <a:sx n="62" d="100"/>
          <a:sy n="62" d="100"/>
        </p:scale>
        <p:origin x="2035" y="53"/>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9" d="100"/>
          <a:sy n="79" d="100"/>
        </p:scale>
        <p:origin x="330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6C882AE8-139E-4AEA-88C7-AF96004D35CB}" type="datetimeFigureOut">
              <a:rPr lang="en-GB" smtClean="0"/>
              <a:t>14/10/2019</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9F8D6B-E591-46EC-9E13-40795B847213}" type="slidenum">
              <a:rPr lang="en-GB" smtClean="0"/>
              <a:t>‹#›</a:t>
            </a:fld>
            <a:endParaRPr lang="en-GB"/>
          </a:p>
        </p:txBody>
      </p:sp>
    </p:spTree>
    <p:extLst>
      <p:ext uri="{BB962C8B-B14F-4D97-AF65-F5344CB8AC3E}">
        <p14:creationId xmlns:p14="http://schemas.microsoft.com/office/powerpoint/2010/main" val="459965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028C2F-F7D9-4581-8D7A-570EDC2AE0F3}" type="datetimeFigureOut">
              <a:rPr lang="en-GB" smtClean="0"/>
              <a:pPr/>
              <a:t>14/10/2019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06CF66-E571-42F4-8FE2-4F782FBD66FA}" type="slidenum">
              <a:rPr lang="en-GB" smtClean="0"/>
              <a:pPr/>
              <a:t>‹#›</a:t>
            </a:fld>
            <a:endParaRPr lang="en-GB"/>
          </a:p>
        </p:txBody>
      </p:sp>
    </p:spTree>
    <p:extLst>
      <p:ext uri="{BB962C8B-B14F-4D97-AF65-F5344CB8AC3E}">
        <p14:creationId xmlns:p14="http://schemas.microsoft.com/office/powerpoint/2010/main" val="2132617960"/>
      </p:ext>
    </p:extLst>
  </p:cSld>
  <p:clrMap bg1="lt1" tx1="dk1" bg2="lt2" tx2="dk2" accent1="accent1" accent2="accent2" accent3="accent3" accent4="accent4" accent5="accent5" accent6="accent6" hlink="hlink" folHlink="folHlink"/>
  <p:notesStyle>
    <a:lvl1pPr marL="0" algn="l" defTabSz="914294" rtl="0" eaLnBrk="1" latinLnBrk="0" hangingPunct="1">
      <a:defRPr sz="1199" kern="1200">
        <a:solidFill>
          <a:schemeClr val="tx1"/>
        </a:solidFill>
        <a:latin typeface="+mn-lt"/>
        <a:ea typeface="+mn-ea"/>
        <a:cs typeface="+mn-cs"/>
      </a:defRPr>
    </a:lvl1pPr>
    <a:lvl2pPr marL="457148" algn="l" defTabSz="914294" rtl="0" eaLnBrk="1" latinLnBrk="0" hangingPunct="1">
      <a:defRPr sz="1199" kern="1200">
        <a:solidFill>
          <a:schemeClr val="tx1"/>
        </a:solidFill>
        <a:latin typeface="+mn-lt"/>
        <a:ea typeface="+mn-ea"/>
        <a:cs typeface="+mn-cs"/>
      </a:defRPr>
    </a:lvl2pPr>
    <a:lvl3pPr marL="914294" algn="l" defTabSz="914294" rtl="0" eaLnBrk="1" latinLnBrk="0" hangingPunct="1">
      <a:defRPr sz="1199" kern="1200">
        <a:solidFill>
          <a:schemeClr val="tx1"/>
        </a:solidFill>
        <a:latin typeface="+mn-lt"/>
        <a:ea typeface="+mn-ea"/>
        <a:cs typeface="+mn-cs"/>
      </a:defRPr>
    </a:lvl3pPr>
    <a:lvl4pPr marL="1371442" algn="l" defTabSz="914294" rtl="0" eaLnBrk="1" latinLnBrk="0" hangingPunct="1">
      <a:defRPr sz="1199" kern="1200">
        <a:solidFill>
          <a:schemeClr val="tx1"/>
        </a:solidFill>
        <a:latin typeface="+mn-lt"/>
        <a:ea typeface="+mn-ea"/>
        <a:cs typeface="+mn-cs"/>
      </a:defRPr>
    </a:lvl4pPr>
    <a:lvl5pPr marL="1828590" algn="l" defTabSz="914294" rtl="0" eaLnBrk="1" latinLnBrk="0" hangingPunct="1">
      <a:defRPr sz="1199" kern="1200">
        <a:solidFill>
          <a:schemeClr val="tx1"/>
        </a:solidFill>
        <a:latin typeface="+mn-lt"/>
        <a:ea typeface="+mn-ea"/>
        <a:cs typeface="+mn-cs"/>
      </a:defRPr>
    </a:lvl5pPr>
    <a:lvl6pPr marL="2285736" algn="l" defTabSz="914294" rtl="0" eaLnBrk="1" latinLnBrk="0" hangingPunct="1">
      <a:defRPr sz="1199" kern="1200">
        <a:solidFill>
          <a:schemeClr val="tx1"/>
        </a:solidFill>
        <a:latin typeface="+mn-lt"/>
        <a:ea typeface="+mn-ea"/>
        <a:cs typeface="+mn-cs"/>
      </a:defRPr>
    </a:lvl6pPr>
    <a:lvl7pPr marL="2742884" algn="l" defTabSz="914294" rtl="0" eaLnBrk="1" latinLnBrk="0" hangingPunct="1">
      <a:defRPr sz="1199" kern="1200">
        <a:solidFill>
          <a:schemeClr val="tx1"/>
        </a:solidFill>
        <a:latin typeface="+mn-lt"/>
        <a:ea typeface="+mn-ea"/>
        <a:cs typeface="+mn-cs"/>
      </a:defRPr>
    </a:lvl7pPr>
    <a:lvl8pPr marL="3200031" algn="l" defTabSz="914294" rtl="0" eaLnBrk="1" latinLnBrk="0" hangingPunct="1">
      <a:defRPr sz="1199" kern="1200">
        <a:solidFill>
          <a:schemeClr val="tx1"/>
        </a:solidFill>
        <a:latin typeface="+mn-lt"/>
        <a:ea typeface="+mn-ea"/>
        <a:cs typeface="+mn-cs"/>
      </a:defRPr>
    </a:lvl8pPr>
    <a:lvl9pPr marL="3657179" algn="l" defTabSz="914294"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F06CF66-E571-42F4-8FE2-4F782FBD66FA}" type="slidenum">
              <a:rPr lang="en-GB" smtClean="0"/>
              <a:pPr/>
              <a:t>1</a:t>
            </a:fld>
            <a:endParaRPr lang="en-GB"/>
          </a:p>
        </p:txBody>
      </p:sp>
    </p:spTree>
    <p:extLst>
      <p:ext uri="{BB962C8B-B14F-4D97-AF65-F5344CB8AC3E}">
        <p14:creationId xmlns:p14="http://schemas.microsoft.com/office/powerpoint/2010/main" val="375609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06CF66-E571-42F4-8FE2-4F782FBD66FA}" type="slidenum">
              <a:rPr lang="en-GB" smtClean="0"/>
              <a:pPr/>
              <a:t>10</a:t>
            </a:fld>
            <a:endParaRPr lang="en-GB"/>
          </a:p>
        </p:txBody>
      </p:sp>
    </p:spTree>
    <p:extLst>
      <p:ext uri="{BB962C8B-B14F-4D97-AF65-F5344CB8AC3E}">
        <p14:creationId xmlns:p14="http://schemas.microsoft.com/office/powerpoint/2010/main" val="3440892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F06CF66-E571-42F4-8FE2-4F782FBD66FA}" type="slidenum">
              <a:rPr lang="en-GB" smtClean="0"/>
              <a:pPr/>
              <a:t>11</a:t>
            </a:fld>
            <a:endParaRPr lang="en-GB"/>
          </a:p>
        </p:txBody>
      </p:sp>
    </p:spTree>
    <p:extLst>
      <p:ext uri="{BB962C8B-B14F-4D97-AF65-F5344CB8AC3E}">
        <p14:creationId xmlns:p14="http://schemas.microsoft.com/office/powerpoint/2010/main" val="1055229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12</a:t>
            </a:fld>
            <a:endParaRPr lang="en-GB"/>
          </a:p>
        </p:txBody>
      </p:sp>
    </p:spTree>
    <p:extLst>
      <p:ext uri="{BB962C8B-B14F-4D97-AF65-F5344CB8AC3E}">
        <p14:creationId xmlns:p14="http://schemas.microsoft.com/office/powerpoint/2010/main" val="3825546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16</a:t>
            </a:fld>
            <a:endParaRPr lang="en-GB"/>
          </a:p>
        </p:txBody>
      </p:sp>
    </p:spTree>
    <p:extLst>
      <p:ext uri="{BB962C8B-B14F-4D97-AF65-F5344CB8AC3E}">
        <p14:creationId xmlns:p14="http://schemas.microsoft.com/office/powerpoint/2010/main" val="415891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18</a:t>
            </a:fld>
            <a:endParaRPr lang="en-GB"/>
          </a:p>
        </p:txBody>
      </p:sp>
    </p:spTree>
    <p:extLst>
      <p:ext uri="{BB962C8B-B14F-4D97-AF65-F5344CB8AC3E}">
        <p14:creationId xmlns:p14="http://schemas.microsoft.com/office/powerpoint/2010/main" val="281675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20</a:t>
            </a:fld>
            <a:endParaRPr lang="en-GB"/>
          </a:p>
        </p:txBody>
      </p:sp>
    </p:spTree>
    <p:extLst>
      <p:ext uri="{BB962C8B-B14F-4D97-AF65-F5344CB8AC3E}">
        <p14:creationId xmlns:p14="http://schemas.microsoft.com/office/powerpoint/2010/main" val="3279599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21</a:t>
            </a:fld>
            <a:endParaRPr lang="en-GB"/>
          </a:p>
        </p:txBody>
      </p:sp>
    </p:spTree>
    <p:extLst>
      <p:ext uri="{BB962C8B-B14F-4D97-AF65-F5344CB8AC3E}">
        <p14:creationId xmlns:p14="http://schemas.microsoft.com/office/powerpoint/2010/main" val="2406457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24</a:t>
            </a:fld>
            <a:endParaRPr lang="en-GB"/>
          </a:p>
        </p:txBody>
      </p:sp>
    </p:spTree>
    <p:extLst>
      <p:ext uri="{BB962C8B-B14F-4D97-AF65-F5344CB8AC3E}">
        <p14:creationId xmlns:p14="http://schemas.microsoft.com/office/powerpoint/2010/main" val="851901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25</a:t>
            </a:fld>
            <a:endParaRPr lang="en-GB"/>
          </a:p>
        </p:txBody>
      </p:sp>
    </p:spTree>
    <p:extLst>
      <p:ext uri="{BB962C8B-B14F-4D97-AF65-F5344CB8AC3E}">
        <p14:creationId xmlns:p14="http://schemas.microsoft.com/office/powerpoint/2010/main" val="1641710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2</a:t>
            </a:fld>
            <a:endParaRPr lang="en-GB"/>
          </a:p>
        </p:txBody>
      </p:sp>
    </p:spTree>
    <p:extLst>
      <p:ext uri="{BB962C8B-B14F-4D97-AF65-F5344CB8AC3E}">
        <p14:creationId xmlns:p14="http://schemas.microsoft.com/office/powerpoint/2010/main" val="56980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3</a:t>
            </a:fld>
            <a:endParaRPr lang="en-GB"/>
          </a:p>
        </p:txBody>
      </p:sp>
    </p:spTree>
    <p:extLst>
      <p:ext uri="{BB962C8B-B14F-4D97-AF65-F5344CB8AC3E}">
        <p14:creationId xmlns:p14="http://schemas.microsoft.com/office/powerpoint/2010/main" val="68060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4</a:t>
            </a:fld>
            <a:endParaRPr lang="en-GB"/>
          </a:p>
        </p:txBody>
      </p:sp>
    </p:spTree>
    <p:extLst>
      <p:ext uri="{BB962C8B-B14F-4D97-AF65-F5344CB8AC3E}">
        <p14:creationId xmlns:p14="http://schemas.microsoft.com/office/powerpoint/2010/main" val="403553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5</a:t>
            </a:fld>
            <a:endParaRPr lang="en-GB"/>
          </a:p>
        </p:txBody>
      </p:sp>
    </p:spTree>
    <p:extLst>
      <p:ext uri="{BB962C8B-B14F-4D97-AF65-F5344CB8AC3E}">
        <p14:creationId xmlns:p14="http://schemas.microsoft.com/office/powerpoint/2010/main" val="4108263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6</a:t>
            </a:fld>
            <a:endParaRPr lang="en-GB"/>
          </a:p>
        </p:txBody>
      </p:sp>
    </p:spTree>
    <p:extLst>
      <p:ext uri="{BB962C8B-B14F-4D97-AF65-F5344CB8AC3E}">
        <p14:creationId xmlns:p14="http://schemas.microsoft.com/office/powerpoint/2010/main" val="208588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7</a:t>
            </a:fld>
            <a:endParaRPr lang="en-GB"/>
          </a:p>
        </p:txBody>
      </p:sp>
    </p:spTree>
    <p:extLst>
      <p:ext uri="{BB962C8B-B14F-4D97-AF65-F5344CB8AC3E}">
        <p14:creationId xmlns:p14="http://schemas.microsoft.com/office/powerpoint/2010/main" val="3901904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8</a:t>
            </a:fld>
            <a:endParaRPr lang="en-GB"/>
          </a:p>
        </p:txBody>
      </p:sp>
    </p:spTree>
    <p:extLst>
      <p:ext uri="{BB962C8B-B14F-4D97-AF65-F5344CB8AC3E}">
        <p14:creationId xmlns:p14="http://schemas.microsoft.com/office/powerpoint/2010/main" val="376647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06CF66-E571-42F4-8FE2-4F782FBD66FA}" type="slidenum">
              <a:rPr lang="en-GB" smtClean="0"/>
              <a:pPr/>
              <a:t>9</a:t>
            </a:fld>
            <a:endParaRPr lang="en-GB"/>
          </a:p>
        </p:txBody>
      </p:sp>
    </p:spTree>
    <p:extLst>
      <p:ext uri="{BB962C8B-B14F-4D97-AF65-F5344CB8AC3E}">
        <p14:creationId xmlns:p14="http://schemas.microsoft.com/office/powerpoint/2010/main" val="34860322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oo.gl/m6Mnov"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3" y="1905002"/>
            <a:ext cx="7772401" cy="1817132"/>
          </a:xfrm>
        </p:spPr>
        <p:txBody>
          <a:bodyPr>
            <a:normAutofit/>
          </a:bodyPr>
          <a:lstStyle>
            <a:lvl1pPr>
              <a:defRPr sz="360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371603" y="4038600"/>
            <a:ext cx="6400801" cy="1371600"/>
          </a:xfrm>
        </p:spPr>
        <p:txBody>
          <a:bodyPr>
            <a:normAutofit/>
          </a:bodyPr>
          <a:lstStyle>
            <a:lvl1pPr marL="0" indent="0" algn="ctr">
              <a:buNone/>
              <a:defRPr sz="2401">
                <a:solidFill>
                  <a:schemeClr val="tx1"/>
                </a:solidFill>
                <a:latin typeface="Arial" panose="020B0604020202020204" pitchFamily="34" charset="0"/>
                <a:cs typeface="Arial" panose="020B0604020202020204" pitchFamily="34" charset="0"/>
              </a:defRPr>
            </a:lvl1pPr>
            <a:lvl2pPr marL="457198" indent="0" algn="ctr">
              <a:buNone/>
              <a:defRPr>
                <a:solidFill>
                  <a:schemeClr val="tx1">
                    <a:tint val="75000"/>
                  </a:schemeClr>
                </a:solidFill>
              </a:defRPr>
            </a:lvl2pPr>
            <a:lvl3pPr marL="914397" indent="0" algn="ctr">
              <a:buNone/>
              <a:defRPr>
                <a:solidFill>
                  <a:schemeClr val="tx1">
                    <a:tint val="75000"/>
                  </a:schemeClr>
                </a:solidFill>
              </a:defRPr>
            </a:lvl3pPr>
            <a:lvl4pPr marL="1371595" indent="0" algn="ctr">
              <a:buNone/>
              <a:defRPr>
                <a:solidFill>
                  <a:schemeClr val="tx1">
                    <a:tint val="75000"/>
                  </a:schemeClr>
                </a:solidFill>
              </a:defRPr>
            </a:lvl4pPr>
            <a:lvl5pPr marL="1828792" indent="0" algn="ctr">
              <a:buNone/>
              <a:defRPr>
                <a:solidFill>
                  <a:schemeClr val="tx1">
                    <a:tint val="75000"/>
                  </a:schemeClr>
                </a:solidFill>
              </a:defRPr>
            </a:lvl5pPr>
            <a:lvl6pPr marL="2285990" indent="0" algn="ctr">
              <a:buNone/>
              <a:defRPr>
                <a:solidFill>
                  <a:schemeClr val="tx1">
                    <a:tint val="75000"/>
                  </a:schemeClr>
                </a:solidFill>
              </a:defRPr>
            </a:lvl6pPr>
            <a:lvl7pPr marL="2743189" indent="0" algn="ctr">
              <a:buNone/>
              <a:defRPr>
                <a:solidFill>
                  <a:schemeClr val="tx1">
                    <a:tint val="75000"/>
                  </a:schemeClr>
                </a:solidFill>
              </a:defRPr>
            </a:lvl7pPr>
            <a:lvl8pPr marL="3200387" indent="0" algn="ctr">
              <a:buNone/>
              <a:defRPr>
                <a:solidFill>
                  <a:schemeClr val="tx1">
                    <a:tint val="75000"/>
                  </a:schemeClr>
                </a:solidFill>
              </a:defRPr>
            </a:lvl8pPr>
            <a:lvl9pPr marL="3657586" indent="0" algn="ctr">
              <a:buNone/>
              <a:defRPr>
                <a:solidFill>
                  <a:schemeClr val="tx1">
                    <a:tint val="75000"/>
                  </a:schemeClr>
                </a:solidFill>
              </a:defRPr>
            </a:lvl9pPr>
          </a:lstStyle>
          <a:p>
            <a:r>
              <a:rPr lang="en-US" dirty="0"/>
              <a:t>Click to edit Master subtitle style</a:t>
            </a:r>
          </a:p>
        </p:txBody>
      </p:sp>
      <p:sp>
        <p:nvSpPr>
          <p:cNvPr id="6" name="Slide Number Placeholder 5"/>
          <p:cNvSpPr>
            <a:spLocks noGrp="1"/>
          </p:cNvSpPr>
          <p:nvPr>
            <p:ph type="sldNum" sz="quarter" idx="12"/>
          </p:nvPr>
        </p:nvSpPr>
        <p:spPr>
          <a:xfrm>
            <a:off x="3429001" y="6477006"/>
            <a:ext cx="2133600" cy="365125"/>
          </a:xfrm>
        </p:spPr>
        <p:txBody>
          <a:bodyPr/>
          <a:lstStyle>
            <a:lvl1pPr algn="ctr">
              <a:defRPr>
                <a:solidFill>
                  <a:schemeClr val="tx1"/>
                </a:solidFill>
              </a:defRPr>
            </a:lvl1pPr>
          </a:lstStyle>
          <a:p>
            <a:fld id="{B6F15528-21DE-4FAA-801E-634DDDAF4B2B}" type="slidenum">
              <a:rPr lang="en-US" smtClean="0"/>
              <a:pPr/>
              <a:t>‹#›</a:t>
            </a:fld>
            <a:endParaRPr lang="en-US" dirty="0"/>
          </a:p>
        </p:txBody>
      </p:sp>
      <p:sp>
        <p:nvSpPr>
          <p:cNvPr id="9" name="Rectangle 8"/>
          <p:cNvSpPr>
            <a:spLocks noChangeArrowheads="1"/>
          </p:cNvSpPr>
          <p:nvPr userDrawn="1"/>
        </p:nvSpPr>
        <p:spPr bwMode="auto">
          <a:xfrm>
            <a:off x="5971339" y="0"/>
            <a:ext cx="3172664" cy="369332"/>
          </a:xfrm>
          <a:prstGeom prst="rect">
            <a:avLst/>
          </a:prstGeom>
          <a:noFill/>
          <a:ln w="9525">
            <a:noFill/>
            <a:miter lim="800000"/>
            <a:headEnd/>
            <a:tailEnd/>
          </a:ln>
        </p:spPr>
        <p:txBody>
          <a:bodyPr wrap="none">
            <a:spAutoFit/>
          </a:bodyPr>
          <a:lstStyle/>
          <a:p>
            <a:pPr algn="r"/>
            <a:r>
              <a:rPr lang="en-GB" sz="1800" cap="all" dirty="0">
                <a:latin typeface="Arial" panose="020B0604020202020204" pitchFamily="34" charset="0"/>
                <a:cs typeface="Arial" panose="020B0604020202020204" pitchFamily="34" charset="0"/>
              </a:rPr>
              <a:t>EE468/EE9SO29/EE9CS729</a:t>
            </a:r>
            <a:endParaRPr lang="en-GB" sz="1800" b="1" i="1" dirty="0">
              <a:solidFill>
                <a:schemeClr val="bg2">
                  <a:lumMod val="25000"/>
                </a:schemeClr>
              </a:solidFill>
              <a:latin typeface="Arial" panose="020B0604020202020204" pitchFamily="34" charset="0"/>
              <a:cs typeface="Arial" panose="020B0604020202020204" pitchFamily="34" charset="0"/>
            </a:endParaRPr>
          </a:p>
        </p:txBody>
      </p:sp>
      <p:pic>
        <p:nvPicPr>
          <p:cNvPr id="10" name="Picture 9" descr="icl_logo_large_crop.jpg"/>
          <p:cNvPicPr>
            <a:picLocks noChangeAspect="1"/>
          </p:cNvPicPr>
          <p:nvPr userDrawn="1"/>
        </p:nvPicPr>
        <p:blipFill>
          <a:blip r:embed="rId2" cstate="print"/>
          <a:stretch>
            <a:fillRect/>
          </a:stretch>
        </p:blipFill>
        <p:spPr>
          <a:xfrm>
            <a:off x="3" y="2"/>
            <a:ext cx="2417680" cy="6858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966128-84DC-4975-B26E-9EDA0A76C890}" type="datetime1">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2"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8BAC92-A50E-48DE-8BF3-EE818C6533F8}" type="datetime1">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icl_logo_large_crop.jpg"/>
          <p:cNvPicPr>
            <a:picLocks noChangeAspect="1"/>
          </p:cNvPicPr>
          <p:nvPr userDrawn="1"/>
        </p:nvPicPr>
        <p:blipFill>
          <a:blip r:embed="rId2" cstate="print"/>
          <a:stretch>
            <a:fillRect/>
          </a:stretch>
        </p:blipFill>
        <p:spPr>
          <a:xfrm>
            <a:off x="3" y="2"/>
            <a:ext cx="2417680" cy="685800"/>
          </a:xfrm>
          <a:prstGeom prst="rect">
            <a:avLst/>
          </a:prstGeom>
        </p:spPr>
      </p:pic>
      <p:sp>
        <p:nvSpPr>
          <p:cNvPr id="2" name="Title 1"/>
          <p:cNvSpPr>
            <a:spLocks noGrp="1"/>
          </p:cNvSpPr>
          <p:nvPr>
            <p:ph type="title"/>
          </p:nvPr>
        </p:nvSpPr>
        <p:spPr>
          <a:xfrm>
            <a:off x="152401" y="258762"/>
            <a:ext cx="8839200" cy="884238"/>
          </a:xfrm>
        </p:spPr>
        <p:txBody>
          <a:bodyPr>
            <a:normAutofit/>
          </a:bodyPr>
          <a:lstStyle>
            <a:lvl1pPr>
              <a:defRPr sz="2801">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228601" y="1219206"/>
            <a:ext cx="8686800" cy="5273675"/>
          </a:xfrm>
        </p:spPr>
        <p:txBody>
          <a:bodyPr>
            <a:normAutofit/>
          </a:bodyPr>
          <a:lstStyle>
            <a:lvl1pPr marL="0" indent="0">
              <a:buNone/>
              <a:defRPr sz="1999">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vl3pPr>
              <a:defRPr sz="1599">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3505202" y="6492881"/>
            <a:ext cx="2133600" cy="365125"/>
          </a:xfrm>
        </p:spPr>
        <p:txBody>
          <a:bodyPr/>
          <a:lstStyle>
            <a:lvl1pPr algn="ctr">
              <a:defRPr>
                <a:solidFill>
                  <a:schemeClr val="tx1"/>
                </a:solidFill>
                <a:latin typeface="Arial" panose="020B0604020202020204" pitchFamily="34" charset="0"/>
                <a:cs typeface="Arial" panose="020B0604020202020204" pitchFamily="34" charset="0"/>
              </a:defRPr>
            </a:lvl1pPr>
          </a:lstStyle>
          <a:p>
            <a:fld id="{B6F15528-21DE-4FAA-801E-634DDDAF4B2B}" type="slidenum">
              <a:rPr lang="en-US" smtClean="0"/>
              <a:pPr/>
              <a:t>‹#›</a:t>
            </a:fld>
            <a:endParaRPr lang="en-US"/>
          </a:p>
        </p:txBody>
      </p:sp>
      <p:sp>
        <p:nvSpPr>
          <p:cNvPr id="11" name="Rectangle 10"/>
          <p:cNvSpPr>
            <a:spLocks noChangeArrowheads="1"/>
          </p:cNvSpPr>
          <p:nvPr userDrawn="1"/>
        </p:nvSpPr>
        <p:spPr bwMode="auto">
          <a:xfrm>
            <a:off x="5894396" y="0"/>
            <a:ext cx="3249608" cy="369332"/>
          </a:xfrm>
          <a:prstGeom prst="rect">
            <a:avLst/>
          </a:prstGeom>
          <a:noFill/>
          <a:ln w="9525">
            <a:noFill/>
            <a:miter lim="800000"/>
            <a:headEnd/>
            <a:tailEnd/>
          </a:ln>
        </p:spPr>
        <p:txBody>
          <a:bodyPr wrap="none">
            <a:spAutoFit/>
          </a:bodyPr>
          <a:lstStyle/>
          <a:p>
            <a:pPr algn="r"/>
            <a:r>
              <a:rPr lang="en-GB" sz="1800" cap="all" dirty="0">
                <a:latin typeface="Arial" panose="020B0604020202020204" pitchFamily="34" charset="0"/>
                <a:cs typeface="Arial" panose="020B0604020202020204" pitchFamily="34" charset="0"/>
              </a:rPr>
              <a:t>EE468/EE9SO29/EE9CS729</a:t>
            </a:r>
            <a:endParaRPr lang="en-GB" sz="1800" b="1" i="1" dirty="0">
              <a:solidFill>
                <a:schemeClr val="bg2">
                  <a:lumMod val="2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18C4CF8-98B9-40FF-882E-E57E7B59B2ED}"/>
              </a:ext>
            </a:extLst>
          </p:cNvPr>
          <p:cNvSpPr txBox="1"/>
          <p:nvPr userDrawn="1"/>
        </p:nvSpPr>
        <p:spPr>
          <a:xfrm>
            <a:off x="6096000" y="6477000"/>
            <a:ext cx="3048000" cy="307777"/>
          </a:xfrm>
          <a:prstGeom prst="rect">
            <a:avLst/>
          </a:prstGeom>
          <a:noFill/>
        </p:spPr>
        <p:txBody>
          <a:bodyPr wrap="square" rtlCol="0">
            <a:spAutoFit/>
          </a:bodyPr>
          <a:lstStyle/>
          <a:p>
            <a:r>
              <a:rPr lang="en-GB" sz="1400" b="0" i="0" kern="1200" dirty="0">
                <a:solidFill>
                  <a:schemeClr val="tx1"/>
                </a:solidFill>
                <a:effectLst/>
                <a:latin typeface="Arial" panose="020B0604020202020204" pitchFamily="34" charset="0"/>
                <a:ea typeface="+mn-ea"/>
                <a:cs typeface="Arial" panose="020B0604020202020204" pitchFamily="34" charset="0"/>
                <a:hlinkClick r:id="rId3"/>
              </a:rPr>
              <a:t>https://goo.gl/m6Mnov </a:t>
            </a:r>
            <a:r>
              <a:rPr lang="en-GB" sz="1400" b="0" i="0" kern="1200" dirty="0">
                <a:solidFill>
                  <a:schemeClr val="tx1"/>
                </a:solidFill>
                <a:effectLst/>
                <a:latin typeface="Arial" panose="020B0604020202020204" pitchFamily="34" charset="0"/>
                <a:ea typeface="+mn-ea"/>
                <a:cs typeface="Arial" panose="020B0604020202020204" pitchFamily="34" charset="0"/>
              </a:rPr>
              <a:t>for questions</a:t>
            </a:r>
            <a:endParaRPr lang="en-GB" sz="1400" dirty="0">
              <a:latin typeface="Arial" panose="020B0604020202020204" pitchFamily="34" charset="0"/>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6"/>
            <a:ext cx="7772401"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4" y="2906719"/>
            <a:ext cx="7772401" cy="1500187"/>
          </a:xfrm>
        </p:spPr>
        <p:txBody>
          <a:bodyPr anchor="b"/>
          <a:lstStyle>
            <a:lvl1pPr marL="0" indent="0">
              <a:buNone/>
              <a:defRPr sz="1999">
                <a:solidFill>
                  <a:schemeClr val="tx1">
                    <a:tint val="75000"/>
                  </a:schemeClr>
                </a:solidFill>
              </a:defRPr>
            </a:lvl1pPr>
            <a:lvl2pPr marL="457198" indent="0">
              <a:buNone/>
              <a:defRPr sz="1800">
                <a:solidFill>
                  <a:schemeClr val="tx1">
                    <a:tint val="75000"/>
                  </a:schemeClr>
                </a:solidFill>
              </a:defRPr>
            </a:lvl2pPr>
            <a:lvl3pPr marL="914397" indent="0">
              <a:buNone/>
              <a:defRPr sz="1599">
                <a:solidFill>
                  <a:schemeClr val="tx1">
                    <a:tint val="75000"/>
                  </a:schemeClr>
                </a:solidFill>
              </a:defRPr>
            </a:lvl3pPr>
            <a:lvl4pPr marL="1371595" indent="0">
              <a:buNone/>
              <a:defRPr sz="1400">
                <a:solidFill>
                  <a:schemeClr val="tx1">
                    <a:tint val="75000"/>
                  </a:schemeClr>
                </a:solidFill>
              </a:defRPr>
            </a:lvl4pPr>
            <a:lvl5pPr marL="1828792" indent="0">
              <a:buNone/>
              <a:defRPr sz="1400">
                <a:solidFill>
                  <a:schemeClr val="tx1">
                    <a:tint val="75000"/>
                  </a:schemeClr>
                </a:solidFill>
              </a:defRPr>
            </a:lvl5pPr>
            <a:lvl6pPr marL="2285990" indent="0">
              <a:buNone/>
              <a:defRPr sz="1400">
                <a:solidFill>
                  <a:schemeClr val="tx1">
                    <a:tint val="75000"/>
                  </a:schemeClr>
                </a:solidFill>
              </a:defRPr>
            </a:lvl6pPr>
            <a:lvl7pPr marL="2743189" indent="0">
              <a:buNone/>
              <a:defRPr sz="1400">
                <a:solidFill>
                  <a:schemeClr val="tx1">
                    <a:tint val="75000"/>
                  </a:schemeClr>
                </a:solidFill>
              </a:defRPr>
            </a:lvl7pPr>
            <a:lvl8pPr marL="3200387" indent="0">
              <a:buNone/>
              <a:defRPr sz="1400">
                <a:solidFill>
                  <a:schemeClr val="tx1">
                    <a:tint val="75000"/>
                  </a:schemeClr>
                </a:solidFill>
              </a:defRPr>
            </a:lvl8pPr>
            <a:lvl9pPr marL="365758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D33564-D817-4936-8439-3AC34A2731F2}" type="datetime1">
              <a:rPr lang="en-US" smtClean="0"/>
              <a:pPr/>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4" y="1600207"/>
            <a:ext cx="4038599" cy="4525963"/>
          </a:xfrm>
        </p:spPr>
        <p:txBody>
          <a:bodyPr/>
          <a:lstStyle>
            <a:lvl1pPr>
              <a:defRPr sz="2801"/>
            </a:lvl1pPr>
            <a:lvl2pPr>
              <a:defRPr sz="2401"/>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4" y="1600207"/>
            <a:ext cx="4038599" cy="4525963"/>
          </a:xfrm>
        </p:spPr>
        <p:txBody>
          <a:bodyPr/>
          <a:lstStyle>
            <a:lvl1pPr>
              <a:defRPr sz="2801"/>
            </a:lvl1pPr>
            <a:lvl2pPr>
              <a:defRPr sz="2401"/>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B5B484-52E1-49FB-BFC6-DE98103422E7}" type="datetime1">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2" y="1535115"/>
            <a:ext cx="4040188" cy="639762"/>
          </a:xfrm>
        </p:spPr>
        <p:txBody>
          <a:bodyPr anchor="b"/>
          <a:lstStyle>
            <a:lvl1pPr marL="0" indent="0">
              <a:buNone/>
              <a:defRPr sz="2401" b="1"/>
            </a:lvl1pPr>
            <a:lvl2pPr marL="457198" indent="0">
              <a:buNone/>
              <a:defRPr sz="1999" b="1"/>
            </a:lvl2pPr>
            <a:lvl3pPr marL="914397" indent="0">
              <a:buNone/>
              <a:defRPr sz="1800" b="1"/>
            </a:lvl3pPr>
            <a:lvl4pPr marL="1371595" indent="0">
              <a:buNone/>
              <a:defRPr sz="1599" b="1"/>
            </a:lvl4pPr>
            <a:lvl5pPr marL="1828792" indent="0">
              <a:buNone/>
              <a:defRPr sz="1599" b="1"/>
            </a:lvl5pPr>
            <a:lvl6pPr marL="2285990" indent="0">
              <a:buNone/>
              <a:defRPr sz="1599" b="1"/>
            </a:lvl6pPr>
            <a:lvl7pPr marL="2743189" indent="0">
              <a:buNone/>
              <a:defRPr sz="1599" b="1"/>
            </a:lvl7pPr>
            <a:lvl8pPr marL="3200387" indent="0">
              <a:buNone/>
              <a:defRPr sz="1599" b="1"/>
            </a:lvl8pPr>
            <a:lvl9pPr marL="3657586" indent="0">
              <a:buNone/>
              <a:defRPr sz="1599" b="1"/>
            </a:lvl9pPr>
          </a:lstStyle>
          <a:p>
            <a:pPr lvl="0"/>
            <a:r>
              <a:rPr lang="en-US"/>
              <a:t>Click to edit Master text styles</a:t>
            </a:r>
          </a:p>
        </p:txBody>
      </p:sp>
      <p:sp>
        <p:nvSpPr>
          <p:cNvPr id="4" name="Content Placeholder 3"/>
          <p:cNvSpPr>
            <a:spLocks noGrp="1"/>
          </p:cNvSpPr>
          <p:nvPr>
            <p:ph sz="half" idx="2"/>
          </p:nvPr>
        </p:nvSpPr>
        <p:spPr>
          <a:xfrm>
            <a:off x="457202" y="2174877"/>
            <a:ext cx="4040188" cy="3951288"/>
          </a:xfrm>
        </p:spPr>
        <p:txBody>
          <a:bodyPr/>
          <a:lstStyle>
            <a:lvl1pPr>
              <a:defRPr sz="2401"/>
            </a:lvl1pPr>
            <a:lvl2pPr>
              <a:defRPr sz="1999"/>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5"/>
            <a:ext cx="4041775" cy="639762"/>
          </a:xfrm>
        </p:spPr>
        <p:txBody>
          <a:bodyPr anchor="b"/>
          <a:lstStyle>
            <a:lvl1pPr marL="0" indent="0">
              <a:buNone/>
              <a:defRPr sz="2401" b="1"/>
            </a:lvl1pPr>
            <a:lvl2pPr marL="457198" indent="0">
              <a:buNone/>
              <a:defRPr sz="1999" b="1"/>
            </a:lvl2pPr>
            <a:lvl3pPr marL="914397" indent="0">
              <a:buNone/>
              <a:defRPr sz="1800" b="1"/>
            </a:lvl3pPr>
            <a:lvl4pPr marL="1371595" indent="0">
              <a:buNone/>
              <a:defRPr sz="1599" b="1"/>
            </a:lvl4pPr>
            <a:lvl5pPr marL="1828792" indent="0">
              <a:buNone/>
              <a:defRPr sz="1599" b="1"/>
            </a:lvl5pPr>
            <a:lvl6pPr marL="2285990" indent="0">
              <a:buNone/>
              <a:defRPr sz="1599" b="1"/>
            </a:lvl6pPr>
            <a:lvl7pPr marL="2743189" indent="0">
              <a:buNone/>
              <a:defRPr sz="1599" b="1"/>
            </a:lvl7pPr>
            <a:lvl8pPr marL="3200387" indent="0">
              <a:buNone/>
              <a:defRPr sz="1599" b="1"/>
            </a:lvl8pPr>
            <a:lvl9pPr marL="3657586" indent="0">
              <a:buNone/>
              <a:defRPr sz="1599" b="1"/>
            </a:lvl9pPr>
          </a:lstStyle>
          <a:p>
            <a:pPr lvl="0"/>
            <a:r>
              <a:rPr lang="en-US"/>
              <a:t>Click to edit Master text styles</a:t>
            </a:r>
          </a:p>
        </p:txBody>
      </p:sp>
      <p:sp>
        <p:nvSpPr>
          <p:cNvPr id="6" name="Content Placeholder 5"/>
          <p:cNvSpPr>
            <a:spLocks noGrp="1"/>
          </p:cNvSpPr>
          <p:nvPr>
            <p:ph sz="quarter" idx="4"/>
          </p:nvPr>
        </p:nvSpPr>
        <p:spPr>
          <a:xfrm>
            <a:off x="4645031" y="2174877"/>
            <a:ext cx="4041775" cy="3951288"/>
          </a:xfrm>
        </p:spPr>
        <p:txBody>
          <a:bodyPr/>
          <a:lstStyle>
            <a:lvl1pPr>
              <a:defRPr sz="2401"/>
            </a:lvl1pPr>
            <a:lvl2pPr>
              <a:defRPr sz="1999"/>
            </a:lvl2pPr>
            <a:lvl3pPr>
              <a:defRPr sz="1800"/>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0C8C21-4769-447C-A589-594451640D05}" type="datetime1">
              <a:rPr lang="en-US" smtClean="0"/>
              <a:pPr/>
              <a:t>10/14/2019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06D280-EE50-4D6A-AF37-51CED0C529FF}" type="datetime1">
              <a:rPr lang="en-US" smtClean="0"/>
              <a:pPr/>
              <a:t>10/14/2019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AB6D23-9074-4A6C-BA1C-63F80BEE6B81}" type="datetime1">
              <a:rPr lang="en-US" smtClean="0"/>
              <a:pPr/>
              <a:t>10/14/2019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50"/>
            <a:ext cx="3008312" cy="1162050"/>
          </a:xfrm>
        </p:spPr>
        <p:txBody>
          <a:bodyPr anchor="b"/>
          <a:lstStyle>
            <a:lvl1pPr algn="l">
              <a:defRPr sz="1999" b="1"/>
            </a:lvl1pPr>
          </a:lstStyle>
          <a:p>
            <a:r>
              <a:rPr lang="en-US"/>
              <a:t>Click to edit Master title style</a:t>
            </a:r>
          </a:p>
        </p:txBody>
      </p:sp>
      <p:sp>
        <p:nvSpPr>
          <p:cNvPr id="3" name="Content Placeholder 2"/>
          <p:cNvSpPr>
            <a:spLocks noGrp="1"/>
          </p:cNvSpPr>
          <p:nvPr>
            <p:ph idx="1"/>
          </p:nvPr>
        </p:nvSpPr>
        <p:spPr>
          <a:xfrm>
            <a:off x="3575050" y="273060"/>
            <a:ext cx="5111750" cy="5853113"/>
          </a:xfrm>
        </p:spPr>
        <p:txBody>
          <a:bodyPr/>
          <a:lstStyle>
            <a:lvl1pPr>
              <a:defRPr sz="3201"/>
            </a:lvl1pPr>
            <a:lvl2pPr>
              <a:defRPr sz="2801"/>
            </a:lvl2pPr>
            <a:lvl3pPr>
              <a:defRPr sz="2401"/>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9"/>
            <a:ext cx="3008312" cy="4691063"/>
          </a:xfrm>
        </p:spPr>
        <p:txBody>
          <a:bodyPr/>
          <a:lstStyle>
            <a:lvl1pPr marL="0" indent="0">
              <a:buNone/>
              <a:defRPr sz="1400"/>
            </a:lvl1pPr>
            <a:lvl2pPr marL="457198" indent="0">
              <a:buNone/>
              <a:defRPr sz="1200"/>
            </a:lvl2pPr>
            <a:lvl3pPr marL="914397" indent="0">
              <a:buNone/>
              <a:defRPr sz="1000"/>
            </a:lvl3pPr>
            <a:lvl4pPr marL="1371595" indent="0">
              <a:buNone/>
              <a:defRPr sz="900"/>
            </a:lvl4pPr>
            <a:lvl5pPr marL="1828792" indent="0">
              <a:buNone/>
              <a:defRPr sz="900"/>
            </a:lvl5pPr>
            <a:lvl6pPr marL="2285990" indent="0">
              <a:buNone/>
              <a:defRPr sz="900"/>
            </a:lvl6pPr>
            <a:lvl7pPr marL="2743189" indent="0">
              <a:buNone/>
              <a:defRPr sz="900"/>
            </a:lvl7pPr>
            <a:lvl8pPr marL="3200387" indent="0">
              <a:buNone/>
              <a:defRPr sz="900"/>
            </a:lvl8pPr>
            <a:lvl9pPr marL="365758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D158E3-1C5D-4C97-9EBF-B795A4614E14}" type="datetime1">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1" y="4800602"/>
            <a:ext cx="5486400" cy="566738"/>
          </a:xfrm>
        </p:spPr>
        <p:txBody>
          <a:bodyPr anchor="b"/>
          <a:lstStyle>
            <a:lvl1pPr algn="l">
              <a:defRPr sz="1999" b="1"/>
            </a:lvl1pPr>
          </a:lstStyle>
          <a:p>
            <a:r>
              <a:rPr lang="en-US"/>
              <a:t>Click to edit Master title style</a:t>
            </a:r>
          </a:p>
        </p:txBody>
      </p:sp>
      <p:sp>
        <p:nvSpPr>
          <p:cNvPr id="3" name="Picture Placeholder 2"/>
          <p:cNvSpPr>
            <a:spLocks noGrp="1"/>
          </p:cNvSpPr>
          <p:nvPr>
            <p:ph type="pic" idx="1"/>
          </p:nvPr>
        </p:nvSpPr>
        <p:spPr>
          <a:xfrm>
            <a:off x="1792291" y="612777"/>
            <a:ext cx="5486400" cy="4114800"/>
          </a:xfrm>
        </p:spPr>
        <p:txBody>
          <a:bodyPr/>
          <a:lstStyle>
            <a:lvl1pPr marL="0" indent="0">
              <a:buNone/>
              <a:defRPr sz="3201"/>
            </a:lvl1pPr>
            <a:lvl2pPr marL="457198" indent="0">
              <a:buNone/>
              <a:defRPr sz="2801"/>
            </a:lvl2pPr>
            <a:lvl3pPr marL="914397" indent="0">
              <a:buNone/>
              <a:defRPr sz="2401"/>
            </a:lvl3pPr>
            <a:lvl4pPr marL="1371595" indent="0">
              <a:buNone/>
              <a:defRPr sz="1999"/>
            </a:lvl4pPr>
            <a:lvl5pPr marL="1828792" indent="0">
              <a:buNone/>
              <a:defRPr sz="1999"/>
            </a:lvl5pPr>
            <a:lvl6pPr marL="2285990" indent="0">
              <a:buNone/>
              <a:defRPr sz="1999"/>
            </a:lvl6pPr>
            <a:lvl7pPr marL="2743189" indent="0">
              <a:buNone/>
              <a:defRPr sz="1999"/>
            </a:lvl7pPr>
            <a:lvl8pPr marL="3200387" indent="0">
              <a:buNone/>
              <a:defRPr sz="1999"/>
            </a:lvl8pPr>
            <a:lvl9pPr marL="3657586" indent="0">
              <a:buNone/>
              <a:defRPr sz="1999"/>
            </a:lvl9pPr>
          </a:lstStyle>
          <a:p>
            <a:endParaRPr lang="en-US"/>
          </a:p>
        </p:txBody>
      </p:sp>
      <p:sp>
        <p:nvSpPr>
          <p:cNvPr id="4" name="Text Placeholder 3"/>
          <p:cNvSpPr>
            <a:spLocks noGrp="1"/>
          </p:cNvSpPr>
          <p:nvPr>
            <p:ph type="body" sz="half" idx="2"/>
          </p:nvPr>
        </p:nvSpPr>
        <p:spPr>
          <a:xfrm>
            <a:off x="1792291" y="5367340"/>
            <a:ext cx="5486400" cy="804862"/>
          </a:xfrm>
        </p:spPr>
        <p:txBody>
          <a:bodyPr/>
          <a:lstStyle>
            <a:lvl1pPr marL="0" indent="0">
              <a:buNone/>
              <a:defRPr sz="1400"/>
            </a:lvl1pPr>
            <a:lvl2pPr marL="457198" indent="0">
              <a:buNone/>
              <a:defRPr sz="1200"/>
            </a:lvl2pPr>
            <a:lvl3pPr marL="914397" indent="0">
              <a:buNone/>
              <a:defRPr sz="1000"/>
            </a:lvl3pPr>
            <a:lvl4pPr marL="1371595" indent="0">
              <a:buNone/>
              <a:defRPr sz="900"/>
            </a:lvl4pPr>
            <a:lvl5pPr marL="1828792" indent="0">
              <a:buNone/>
              <a:defRPr sz="900"/>
            </a:lvl5pPr>
            <a:lvl6pPr marL="2285990" indent="0">
              <a:buNone/>
              <a:defRPr sz="900"/>
            </a:lvl6pPr>
            <a:lvl7pPr marL="2743189" indent="0">
              <a:buNone/>
              <a:defRPr sz="900"/>
            </a:lvl7pPr>
            <a:lvl8pPr marL="3200387" indent="0">
              <a:buNone/>
              <a:defRPr sz="900"/>
            </a:lvl8pPr>
            <a:lvl9pPr marL="3657586"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7E44A9-52F7-4941-9ED0-8746DFFAFAAA}" type="datetime1">
              <a:rPr lang="en-US" smtClean="0"/>
              <a:pPr/>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274638"/>
            <a:ext cx="8229601"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3" y="1600207"/>
            <a:ext cx="8229601"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7"/>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13387-DB8F-42CC-8E70-D1A887F73C41}" type="datetime1">
              <a:rPr lang="en-US" smtClean="0"/>
              <a:pPr/>
              <a:t>10/14/2019</a:t>
            </a:fld>
            <a:endParaRPr lang="en-US"/>
          </a:p>
        </p:txBody>
      </p:sp>
      <p:sp>
        <p:nvSpPr>
          <p:cNvPr id="5" name="Footer Placeholder 4"/>
          <p:cNvSpPr>
            <a:spLocks noGrp="1"/>
          </p:cNvSpPr>
          <p:nvPr>
            <p:ph type="ftr" sz="quarter" idx="3"/>
          </p:nvPr>
        </p:nvSpPr>
        <p:spPr>
          <a:xfrm>
            <a:off x="3124202" y="6356357"/>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2" y="6356357"/>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397" rtl="0" eaLnBrk="1" latinLnBrk="0" hangingPunct="1">
        <a:spcBef>
          <a:spcPct val="0"/>
        </a:spcBef>
        <a:buNone/>
        <a:defRPr sz="4400" kern="1200">
          <a:solidFill>
            <a:schemeClr val="tx1"/>
          </a:solidFill>
          <a:latin typeface="+mj-lt"/>
          <a:ea typeface="+mj-ea"/>
          <a:cs typeface="+mj-cs"/>
        </a:defRPr>
      </a:lvl1pPr>
    </p:titleStyle>
    <p:bodyStyle>
      <a:lvl1pPr marL="342899" indent="-342899" algn="l" defTabSz="914397" rtl="0" eaLnBrk="1" latinLnBrk="0" hangingPunct="1">
        <a:spcBef>
          <a:spcPct val="20000"/>
        </a:spcBef>
        <a:buFont typeface="Arial" pitchFamily="34" charset="0"/>
        <a:buChar char="•"/>
        <a:defRPr sz="3201" kern="1200">
          <a:solidFill>
            <a:schemeClr val="tx1"/>
          </a:solidFill>
          <a:latin typeface="+mn-lt"/>
          <a:ea typeface="+mn-ea"/>
          <a:cs typeface="+mn-cs"/>
        </a:defRPr>
      </a:lvl1pPr>
      <a:lvl2pPr marL="742948" indent="-285750" algn="l" defTabSz="914397"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2997" indent="-228600" algn="l" defTabSz="914397" rtl="0" eaLnBrk="1" latinLnBrk="0" hangingPunct="1">
        <a:spcBef>
          <a:spcPct val="20000"/>
        </a:spcBef>
        <a:buFont typeface="Arial" pitchFamily="34" charset="0"/>
        <a:buChar char="•"/>
        <a:defRPr sz="2401" kern="1200">
          <a:solidFill>
            <a:schemeClr val="tx1"/>
          </a:solidFill>
          <a:latin typeface="+mn-lt"/>
          <a:ea typeface="+mn-ea"/>
          <a:cs typeface="+mn-cs"/>
        </a:defRPr>
      </a:lvl3pPr>
      <a:lvl4pPr marL="1600195"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4pPr>
      <a:lvl5pPr marL="2057391"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5pPr>
      <a:lvl6pPr marL="2514589"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1788"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89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61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397" rtl="0" eaLnBrk="1" latinLnBrk="0" hangingPunct="1">
        <a:defRPr sz="1800" kern="1200">
          <a:solidFill>
            <a:schemeClr val="tx1"/>
          </a:solidFill>
          <a:latin typeface="+mn-lt"/>
          <a:ea typeface="+mn-ea"/>
          <a:cs typeface="+mn-cs"/>
        </a:defRPr>
      </a:lvl1pPr>
      <a:lvl2pPr marL="457198" algn="l" defTabSz="914397" rtl="0" eaLnBrk="1" latinLnBrk="0" hangingPunct="1">
        <a:defRPr sz="1800" kern="1200">
          <a:solidFill>
            <a:schemeClr val="tx1"/>
          </a:solidFill>
          <a:latin typeface="+mn-lt"/>
          <a:ea typeface="+mn-ea"/>
          <a:cs typeface="+mn-cs"/>
        </a:defRPr>
      </a:lvl2pPr>
      <a:lvl3pPr marL="914397" algn="l" defTabSz="914397" rtl="0" eaLnBrk="1" latinLnBrk="0" hangingPunct="1">
        <a:defRPr sz="1800" kern="1200">
          <a:solidFill>
            <a:schemeClr val="tx1"/>
          </a:solidFill>
          <a:latin typeface="+mn-lt"/>
          <a:ea typeface="+mn-ea"/>
          <a:cs typeface="+mn-cs"/>
        </a:defRPr>
      </a:lvl3pPr>
      <a:lvl4pPr marL="1371595" algn="l" defTabSz="914397" rtl="0" eaLnBrk="1" latinLnBrk="0" hangingPunct="1">
        <a:defRPr sz="1800" kern="1200">
          <a:solidFill>
            <a:schemeClr val="tx1"/>
          </a:solidFill>
          <a:latin typeface="+mn-lt"/>
          <a:ea typeface="+mn-ea"/>
          <a:cs typeface="+mn-cs"/>
        </a:defRPr>
      </a:lvl4pPr>
      <a:lvl5pPr marL="1828792" algn="l" defTabSz="914397" rtl="0" eaLnBrk="1" latinLnBrk="0" hangingPunct="1">
        <a:defRPr sz="1800" kern="1200">
          <a:solidFill>
            <a:schemeClr val="tx1"/>
          </a:solidFill>
          <a:latin typeface="+mn-lt"/>
          <a:ea typeface="+mn-ea"/>
          <a:cs typeface="+mn-cs"/>
        </a:defRPr>
      </a:lvl5pPr>
      <a:lvl6pPr marL="2285990" algn="l" defTabSz="914397" rtl="0" eaLnBrk="1" latinLnBrk="0" hangingPunct="1">
        <a:defRPr sz="1800" kern="1200">
          <a:solidFill>
            <a:schemeClr val="tx1"/>
          </a:solidFill>
          <a:latin typeface="+mn-lt"/>
          <a:ea typeface="+mn-ea"/>
          <a:cs typeface="+mn-cs"/>
        </a:defRPr>
      </a:lvl6pPr>
      <a:lvl7pPr marL="2743189" algn="l" defTabSz="914397" rtl="0" eaLnBrk="1" latinLnBrk="0" hangingPunct="1">
        <a:defRPr sz="1800" kern="1200">
          <a:solidFill>
            <a:schemeClr val="tx1"/>
          </a:solidFill>
          <a:latin typeface="+mn-lt"/>
          <a:ea typeface="+mn-ea"/>
          <a:cs typeface="+mn-cs"/>
        </a:defRPr>
      </a:lvl7pPr>
      <a:lvl8pPr marL="3200387" algn="l" defTabSz="914397" rtl="0" eaLnBrk="1" latinLnBrk="0" hangingPunct="1">
        <a:defRPr sz="1800" kern="1200">
          <a:solidFill>
            <a:schemeClr val="tx1"/>
          </a:solidFill>
          <a:latin typeface="+mn-lt"/>
          <a:ea typeface="+mn-ea"/>
          <a:cs typeface="+mn-cs"/>
        </a:defRPr>
      </a:lvl8pPr>
      <a:lvl9pPr marL="3657586" algn="l" defTabSz="91439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gif"/><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3.gif"/><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7.emf"/><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26.emf"/><Relationship Id="rId19" Type="http://schemas.openxmlformats.org/officeDocument/2006/relationships/image" Target="../media/image40.png"/><Relationship Id="rId9" Type="http://schemas.openxmlformats.org/officeDocument/2006/relationships/image" Target="../media/image25.emf"/><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48.emf"/><Relationship Id="rId3" Type="http://schemas.openxmlformats.org/officeDocument/2006/relationships/oleObject" Target="../embeddings/oleObject2.bin"/><Relationship Id="rId7" Type="http://schemas.openxmlformats.org/officeDocument/2006/relationships/image" Target="../media/image31.wmf"/><Relationship Id="rId12"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oleObject" Target="../embeddings/oleObject4.bin"/><Relationship Id="rId5" Type="http://schemas.openxmlformats.org/officeDocument/2006/relationships/image" Target="../media/image44.png"/><Relationship Id="rId10" Type="http://schemas.openxmlformats.org/officeDocument/2006/relationships/image" Target="../media/image47.emf"/><Relationship Id="rId4" Type="http://schemas.openxmlformats.org/officeDocument/2006/relationships/image" Target="../media/image30.wmf"/><Relationship Id="rId9" Type="http://schemas.openxmlformats.org/officeDocument/2006/relationships/image" Target="../media/image46.emf"/></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1.wmf"/><Relationship Id="rId4" Type="http://schemas.openxmlformats.org/officeDocument/2006/relationships/image" Target="../media/image50.wmf"/></Relationships>
</file>

<file path=ppt/slides/_rels/slide1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oleObject" Target="../embeddings/oleObject7.bin"/><Relationship Id="rId3" Type="http://schemas.openxmlformats.org/officeDocument/2006/relationships/notesSlide" Target="../notesSlides/notesSlide15.xml"/><Relationship Id="rId7" Type="http://schemas.openxmlformats.org/officeDocument/2006/relationships/image" Target="../media/image64.wmf"/><Relationship Id="rId12"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3.wmf"/><Relationship Id="rId11" Type="http://schemas.openxmlformats.org/officeDocument/2006/relationships/oleObject" Target="../embeddings/oleObject6.bin"/><Relationship Id="rId5" Type="http://schemas.openxmlformats.org/officeDocument/2006/relationships/image" Target="../media/image62.wmf"/><Relationship Id="rId10" Type="http://schemas.openxmlformats.org/officeDocument/2006/relationships/image" Target="../media/image58.wmf"/><Relationship Id="rId4" Type="http://schemas.openxmlformats.org/officeDocument/2006/relationships/image" Target="../media/image61.wmf"/><Relationship Id="rId9" Type="http://schemas.openxmlformats.org/officeDocument/2006/relationships/oleObject" Target="../embeddings/oleObject5.bin"/><Relationship Id="rId14" Type="http://schemas.openxmlformats.org/officeDocument/2006/relationships/image" Target="../media/image60.wmf"/></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hyperlink" Target="https://labicvl.github.io/Research.html" TargetMode="External"/><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wmf"/><Relationship Id="rId4" Type="http://schemas.openxmlformats.org/officeDocument/2006/relationships/image" Target="../media/image16.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1676400"/>
            <a:ext cx="7772399" cy="1817132"/>
          </a:xfrm>
        </p:spPr>
        <p:txBody>
          <a:bodyPr>
            <a:noAutofit/>
          </a:bodyPr>
          <a:lstStyle/>
          <a:p>
            <a:pPr algn="l"/>
            <a:r>
              <a:rPr lang="en-GB" sz="3201" dirty="0">
                <a:solidFill>
                  <a:srgbClr val="C00000"/>
                </a:solidFill>
              </a:rPr>
              <a:t>Face Recognition by Eigenfaces</a:t>
            </a:r>
            <a:r>
              <a:rPr lang="en-GB" sz="3201" dirty="0"/>
              <a:t> 	 Subspace, PCA		</a:t>
            </a:r>
            <a:br>
              <a:rPr lang="en-GB" sz="3201" dirty="0"/>
            </a:br>
            <a:endParaRPr lang="en-GB" sz="3201" dirty="0"/>
          </a:p>
        </p:txBody>
      </p:sp>
      <p:sp>
        <p:nvSpPr>
          <p:cNvPr id="6" name="Subtitle 2"/>
          <p:cNvSpPr>
            <a:spLocks noGrp="1"/>
          </p:cNvSpPr>
          <p:nvPr>
            <p:ph type="subTitle" idx="1"/>
          </p:nvPr>
        </p:nvSpPr>
        <p:spPr>
          <a:xfrm>
            <a:off x="1219200" y="3722121"/>
            <a:ext cx="6400800" cy="990600"/>
          </a:xfrm>
        </p:spPr>
        <p:txBody>
          <a:bodyPr>
            <a:normAutofit fontScale="85000" lnSpcReduction="20000"/>
          </a:bodyPr>
          <a:lstStyle/>
          <a:p>
            <a:r>
              <a:rPr lang="en-GB"/>
              <a:t>Tae-Kyun Kim</a:t>
            </a:r>
            <a:endParaRPr lang="en-GB" dirty="0"/>
          </a:p>
          <a:p>
            <a:r>
              <a:rPr lang="en-GB" dirty="0"/>
              <a:t>Senior Lecturer</a:t>
            </a:r>
          </a:p>
          <a:p>
            <a:r>
              <a:rPr lang="en-GB" dirty="0"/>
              <a:t>https://labicvl.github.io/</a:t>
            </a:r>
            <a:endParaRPr lang="en-GB"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dirty="0"/>
          </a:p>
        </p:txBody>
      </p:sp>
      <p:sp>
        <p:nvSpPr>
          <p:cNvPr id="5" name="TextBox 4"/>
          <p:cNvSpPr txBox="1"/>
          <p:nvPr/>
        </p:nvSpPr>
        <p:spPr>
          <a:xfrm>
            <a:off x="4953000" y="5486400"/>
            <a:ext cx="4114800" cy="1030795"/>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Further reading: </a:t>
            </a:r>
          </a:p>
          <a:p>
            <a:r>
              <a:rPr lang="en-GB" sz="1599" dirty="0" err="1">
                <a:latin typeface="Arial" panose="020B0604020202020204" pitchFamily="34" charset="0"/>
                <a:cs typeface="Arial" panose="020B0604020202020204" pitchFamily="34" charset="0"/>
              </a:rPr>
              <a:t>M.Turk</a:t>
            </a:r>
            <a:r>
              <a:rPr lang="en-GB" sz="1599" dirty="0">
                <a:latin typeface="Arial" panose="020B0604020202020204" pitchFamily="34" charset="0"/>
                <a:cs typeface="Arial" panose="020B0604020202020204" pitchFamily="34" charset="0"/>
              </a:rPr>
              <a:t> and </a:t>
            </a:r>
            <a:r>
              <a:rPr lang="en-GB" sz="1599" dirty="0" err="1">
                <a:latin typeface="Arial" panose="020B0604020202020204" pitchFamily="34" charset="0"/>
                <a:cs typeface="Arial" panose="020B0604020202020204" pitchFamily="34" charset="0"/>
              </a:rPr>
              <a:t>A.Pentland</a:t>
            </a:r>
            <a:r>
              <a:rPr lang="en-GB" sz="1599" dirty="0">
                <a:latin typeface="Arial" panose="020B0604020202020204" pitchFamily="34" charset="0"/>
                <a:cs typeface="Arial" panose="020B0604020202020204" pitchFamily="34" charset="0"/>
              </a:rPr>
              <a:t>, </a:t>
            </a:r>
            <a:r>
              <a:rPr lang="en-GB" sz="1599" dirty="0" err="1">
                <a:latin typeface="Arial" panose="020B0604020202020204" pitchFamily="34" charset="0"/>
                <a:cs typeface="Arial" panose="020B0604020202020204" pitchFamily="34" charset="0"/>
              </a:rPr>
              <a:t>Eigenfaces</a:t>
            </a:r>
            <a:r>
              <a:rPr lang="en-GB" sz="1599" dirty="0">
                <a:latin typeface="Arial" panose="020B0604020202020204" pitchFamily="34" charset="0"/>
                <a:cs typeface="Arial" panose="020B0604020202020204" pitchFamily="34" charset="0"/>
              </a:rPr>
              <a:t> for recognition, 1991.</a:t>
            </a:r>
          </a:p>
          <a:p>
            <a:r>
              <a:rPr lang="en-GB" sz="1050" dirty="0">
                <a:latin typeface="Arial" panose="020B0604020202020204" pitchFamily="34" charset="0"/>
                <a:cs typeface="Arial" panose="020B0604020202020204" pitchFamily="34" charset="0"/>
              </a:rPr>
              <a:t>http://www.face-rec.org/algorithms/PCA/jcn.pdf</a:t>
            </a:r>
          </a:p>
        </p:txBody>
      </p:sp>
      <p:sp>
        <p:nvSpPr>
          <p:cNvPr id="3" name="Rectangle 2"/>
          <p:cNvSpPr/>
          <p:nvPr/>
        </p:nvSpPr>
        <p:spPr>
          <a:xfrm>
            <a:off x="381000" y="5257800"/>
            <a:ext cx="4572000" cy="1354217"/>
          </a:xfrm>
          <a:prstGeom prst="rect">
            <a:avLst/>
          </a:prstGeom>
        </p:spPr>
        <p:txBody>
          <a:bodyPr>
            <a:spAutoFit/>
          </a:bodyPr>
          <a:lstStyle/>
          <a:p>
            <a:r>
              <a:rPr lang="en-GB" dirty="0">
                <a:latin typeface="Arial" panose="020B0604020202020204" pitchFamily="34" charset="0"/>
                <a:cs typeface="Arial" panose="020B0604020202020204" pitchFamily="34" charset="0"/>
              </a:rPr>
              <a:t>Prerequisite:</a:t>
            </a:r>
          </a:p>
          <a:p>
            <a:r>
              <a:rPr lang="en-GB" sz="1600" dirty="0">
                <a:latin typeface="Arial" panose="020B0604020202020204" pitchFamily="34" charset="0"/>
                <a:cs typeface="Arial" panose="020B0604020202020204" pitchFamily="34" charset="0"/>
              </a:rPr>
              <a:t>Linear algebra (EE310)</a:t>
            </a:r>
          </a:p>
          <a:p>
            <a:r>
              <a:rPr lang="en-GB" sz="1600" dirty="0">
                <a:latin typeface="Arial" panose="020B0604020202020204" pitchFamily="34" charset="0"/>
                <a:cs typeface="Arial" panose="020B0604020202020204" pitchFamily="34" charset="0"/>
              </a:rPr>
              <a:t>- Eigenvector/Eigenvalue</a:t>
            </a:r>
          </a:p>
          <a:p>
            <a:r>
              <a:rPr lang="en-GB" sz="1600" dirty="0">
                <a:latin typeface="Arial" panose="020B0604020202020204" pitchFamily="34" charset="0"/>
                <a:cs typeface="Arial" panose="020B0604020202020204" pitchFamily="34" charset="0"/>
              </a:rPr>
              <a:t>- Basis vectors/Subspace</a:t>
            </a:r>
          </a:p>
          <a:p>
            <a:r>
              <a:rPr lang="en-GB" sz="1600" dirty="0">
                <a:latin typeface="Arial" panose="020B0604020202020204" pitchFamily="34" charset="0"/>
                <a:cs typeface="Arial" panose="020B0604020202020204" pitchFamily="34" charset="0"/>
              </a:rPr>
              <a:t>- Orthogonal/orthonormal vectors</a:t>
            </a:r>
          </a:p>
        </p:txBody>
      </p:sp>
    </p:spTree>
    <p:extLst>
      <p:ext uri="{BB962C8B-B14F-4D97-AF65-F5344CB8AC3E}">
        <p14:creationId xmlns:p14="http://schemas.microsoft.com/office/powerpoint/2010/main" val="3177098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GB" dirty="0"/>
              <a:t>In mathematical terms, we treat an image </a:t>
            </a:r>
            <a:r>
              <a:rPr lang="en-GB" b="1" dirty="0"/>
              <a:t>x</a:t>
            </a:r>
            <a:r>
              <a:rPr lang="en-GB" dirty="0"/>
              <a:t> as a point (or vector) in a very high dimensional space.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5" name="Title 1"/>
          <p:cNvSpPr>
            <a:spLocks noGrp="1"/>
          </p:cNvSpPr>
          <p:nvPr>
            <p:ph type="title"/>
          </p:nvPr>
        </p:nvSpPr>
        <p:spPr/>
        <p:txBody>
          <a:bodyPr/>
          <a:lstStyle/>
          <a:p>
            <a:r>
              <a:rPr lang="en-GB" dirty="0"/>
              <a:t>EIGENFACE approach </a:t>
            </a:r>
          </a:p>
        </p:txBody>
      </p:sp>
      <p:grpSp>
        <p:nvGrpSpPr>
          <p:cNvPr id="33" name="Group 32"/>
          <p:cNvGrpSpPr/>
          <p:nvPr/>
        </p:nvGrpSpPr>
        <p:grpSpPr>
          <a:xfrm>
            <a:off x="152402" y="2580573"/>
            <a:ext cx="4502220" cy="2898488"/>
            <a:chOff x="381000" y="4252049"/>
            <a:chExt cx="3947487" cy="2268381"/>
          </a:xfrm>
        </p:grpSpPr>
        <p:grpSp>
          <p:nvGrpSpPr>
            <p:cNvPr id="20" name="Group 19"/>
            <p:cNvGrpSpPr/>
            <p:nvPr/>
          </p:nvGrpSpPr>
          <p:grpSpPr>
            <a:xfrm>
              <a:off x="381000" y="4760838"/>
              <a:ext cx="1120566" cy="1250804"/>
              <a:chOff x="1447800" y="4734240"/>
              <a:chExt cx="1120566" cy="1250804"/>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7142" t="8096" r="22857" b="11905"/>
              <a:stretch/>
            </p:blipFill>
            <p:spPr>
              <a:xfrm>
                <a:off x="1447800" y="4744140"/>
                <a:ext cx="1120566" cy="1233082"/>
              </a:xfrm>
              <a:prstGeom prst="rect">
                <a:avLst/>
              </a:prstGeom>
            </p:spPr>
          </p:pic>
          <p:sp>
            <p:nvSpPr>
              <p:cNvPr id="8" name="Rectangle 7"/>
              <p:cNvSpPr/>
              <p:nvPr/>
            </p:nvSpPr>
            <p:spPr>
              <a:xfrm>
                <a:off x="1447800" y="4734240"/>
                <a:ext cx="1120566" cy="1250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grpSp>
        <p:sp>
          <p:nvSpPr>
            <p:cNvPr id="9" name="TextBox 8"/>
            <p:cNvSpPr txBox="1"/>
            <p:nvPr/>
          </p:nvSpPr>
          <p:spPr>
            <a:xfrm>
              <a:off x="782229" y="6003203"/>
              <a:ext cx="228599" cy="338426"/>
            </a:xfrm>
            <a:prstGeom prst="rect">
              <a:avLst/>
            </a:prstGeom>
            <a:noFill/>
          </p:spPr>
          <p:txBody>
            <a:bodyPr wrap="square" rtlCol="0">
              <a:spAutoFit/>
            </a:bodyPr>
            <a:lstStyle/>
            <a:p>
              <a:r>
                <a:rPr lang="en-GB" sz="1599" dirty="0">
                  <a:latin typeface="Arial" panose="020B0604020202020204" pitchFamily="34" charset="0"/>
                  <a:cs typeface="Arial" panose="020B0604020202020204" pitchFamily="34" charset="0"/>
                </a:rPr>
                <a:t>W</a:t>
              </a:r>
            </a:p>
          </p:txBody>
        </p:sp>
        <p:sp>
          <p:nvSpPr>
            <p:cNvPr id="10" name="TextBox 9"/>
            <p:cNvSpPr txBox="1"/>
            <p:nvPr/>
          </p:nvSpPr>
          <p:spPr>
            <a:xfrm>
              <a:off x="1535697" y="5263847"/>
              <a:ext cx="228599" cy="338426"/>
            </a:xfrm>
            <a:prstGeom prst="rect">
              <a:avLst/>
            </a:prstGeom>
            <a:noFill/>
          </p:spPr>
          <p:txBody>
            <a:bodyPr wrap="square" rtlCol="0">
              <a:spAutoFit/>
            </a:bodyPr>
            <a:lstStyle/>
            <a:p>
              <a:r>
                <a:rPr lang="en-GB" sz="1599" dirty="0">
                  <a:latin typeface="Arial" panose="020B0604020202020204" pitchFamily="34" charset="0"/>
                  <a:cs typeface="Arial" panose="020B0604020202020204" pitchFamily="34" charset="0"/>
                </a:rPr>
                <a:t>H</a:t>
              </a:r>
            </a:p>
          </p:txBody>
        </p:sp>
        <p:sp>
          <p:nvSpPr>
            <p:cNvPr id="13" name="Rectangle 12"/>
            <p:cNvSpPr/>
            <p:nvPr/>
          </p:nvSpPr>
          <p:spPr>
            <a:xfrm>
              <a:off x="2903942" y="4252049"/>
              <a:ext cx="100807" cy="22683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4" name="TextBox 13"/>
            <p:cNvSpPr txBox="1"/>
            <p:nvPr/>
          </p:nvSpPr>
          <p:spPr>
            <a:xfrm>
              <a:off x="3074362" y="4970739"/>
              <a:ext cx="1254125" cy="830612"/>
            </a:xfrm>
            <a:prstGeom prst="rect">
              <a:avLst/>
            </a:prstGeom>
            <a:noFill/>
          </p:spPr>
          <p:txBody>
            <a:bodyPr wrap="square" rtlCol="0">
              <a:spAutoFit/>
            </a:bodyPr>
            <a:lstStyle/>
            <a:p>
              <a:r>
                <a:rPr lang="en-GB" sz="1599" i="1" dirty="0">
                  <a:latin typeface="Arial" panose="020B0604020202020204" pitchFamily="34" charset="0"/>
                  <a:cs typeface="Arial" panose="020B0604020202020204" pitchFamily="34" charset="0"/>
                </a:rPr>
                <a:t>Dx1 vector</a:t>
              </a:r>
            </a:p>
            <a:p>
              <a:r>
                <a:rPr lang="en-GB" sz="1599" i="1" dirty="0">
                  <a:latin typeface="Arial" panose="020B0604020202020204" pitchFamily="34" charset="0"/>
                  <a:cs typeface="Arial" panose="020B0604020202020204" pitchFamily="34" charset="0"/>
                </a:rPr>
                <a:t>where D</a:t>
              </a:r>
              <a:r>
                <a:rPr lang="en-GB" sz="1599" dirty="0">
                  <a:latin typeface="Arial" panose="020B0604020202020204" pitchFamily="34" charset="0"/>
                  <a:cs typeface="Arial" panose="020B0604020202020204" pitchFamily="34" charset="0"/>
                </a:rPr>
                <a:t>=WH</a:t>
              </a:r>
            </a:p>
          </p:txBody>
        </p:sp>
        <p:sp>
          <p:nvSpPr>
            <p:cNvPr id="19" name="TextBox 18"/>
            <p:cNvSpPr txBox="1"/>
            <p:nvPr/>
          </p:nvSpPr>
          <p:spPr>
            <a:xfrm>
              <a:off x="1358413" y="6029364"/>
              <a:ext cx="1350665" cy="338426"/>
            </a:xfrm>
            <a:prstGeom prst="rect">
              <a:avLst/>
            </a:prstGeom>
            <a:noFill/>
          </p:spPr>
          <p:txBody>
            <a:bodyPr wrap="square" rtlCol="0">
              <a:spAutoFit/>
            </a:bodyPr>
            <a:lstStyle/>
            <a:p>
              <a:r>
                <a:rPr lang="en-GB" sz="1599" dirty="0" err="1">
                  <a:latin typeface="Arial" panose="020B0604020202020204" pitchFamily="34" charset="0"/>
                  <a:cs typeface="Arial" panose="020B0604020202020204" pitchFamily="34" charset="0"/>
                </a:rPr>
                <a:t>WxH</a:t>
              </a:r>
              <a:r>
                <a:rPr lang="en-GB" sz="1599" dirty="0">
                  <a:latin typeface="Arial" panose="020B0604020202020204" pitchFamily="34" charset="0"/>
                  <a:cs typeface="Arial" panose="020B0604020202020204" pitchFamily="34" charset="0"/>
                </a:rPr>
                <a:t> image</a:t>
              </a:r>
            </a:p>
          </p:txBody>
        </p:sp>
        <p:cxnSp>
          <p:nvCxnSpPr>
            <p:cNvPr id="26" name="Curved Connector 25"/>
            <p:cNvCxnSpPr/>
            <p:nvPr/>
          </p:nvCxnSpPr>
          <p:spPr>
            <a:xfrm flipV="1">
              <a:off x="2111167" y="5105400"/>
              <a:ext cx="616325" cy="359250"/>
            </a:xfrm>
            <a:prstGeom prst="curved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8"/>
          <p:cNvPicPr>
            <a:picLocks noChangeAspect="1"/>
          </p:cNvPicPr>
          <p:nvPr/>
        </p:nvPicPr>
        <p:blipFill>
          <a:blip r:embed="rId4"/>
          <a:stretch>
            <a:fillRect/>
          </a:stretch>
        </p:blipFill>
        <p:spPr>
          <a:xfrm>
            <a:off x="5072877" y="2438400"/>
            <a:ext cx="3994922" cy="3005460"/>
          </a:xfrm>
          <a:prstGeom prst="rect">
            <a:avLst/>
          </a:prstGeom>
        </p:spPr>
      </p:pic>
      <p:sp>
        <p:nvSpPr>
          <p:cNvPr id="31" name="Content Placeholder 6"/>
          <p:cNvSpPr txBox="1">
            <a:spLocks/>
          </p:cNvSpPr>
          <p:nvPr/>
        </p:nvSpPr>
        <p:spPr>
          <a:xfrm>
            <a:off x="5285528" y="5454083"/>
            <a:ext cx="3782272" cy="565717"/>
          </a:xfrm>
          <a:prstGeom prst="rect">
            <a:avLst/>
          </a:prstGeom>
        </p:spPr>
        <p:txBody>
          <a:bodyPr vert="horz" lIns="91440" tIns="45719" rIns="91440" bIns="45719" rtlCol="0">
            <a:norm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An image </a:t>
            </a:r>
            <a:r>
              <a:rPr lang="en-GB" sz="1400" b="1" dirty="0"/>
              <a:t>x</a:t>
            </a:r>
            <a:r>
              <a:rPr lang="en-GB" sz="1400" dirty="0"/>
              <a:t> is a point in a D-dimensional space.</a:t>
            </a:r>
          </a:p>
        </p:txBody>
      </p:sp>
      <p:sp>
        <p:nvSpPr>
          <p:cNvPr id="2" name="TextBox 1">
            <a:extLst>
              <a:ext uri="{FF2B5EF4-FFF2-40B4-BE49-F238E27FC236}">
                <a16:creationId xmlns:a16="http://schemas.microsoft.com/office/drawing/2014/main" id="{7B4D9C4A-9996-41D7-9A72-AB44FE5351C4}"/>
              </a:ext>
            </a:extLst>
          </p:cNvPr>
          <p:cNvSpPr txBox="1"/>
          <p:nvPr/>
        </p:nvSpPr>
        <p:spPr>
          <a:xfrm>
            <a:off x="1931565" y="3057953"/>
            <a:ext cx="1042358" cy="584775"/>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raster scanning</a:t>
            </a:r>
          </a:p>
        </p:txBody>
      </p:sp>
      <p:grpSp>
        <p:nvGrpSpPr>
          <p:cNvPr id="17" name="Group 16">
            <a:extLst>
              <a:ext uri="{FF2B5EF4-FFF2-40B4-BE49-F238E27FC236}">
                <a16:creationId xmlns:a16="http://schemas.microsoft.com/office/drawing/2014/main" id="{7FF2C607-76A4-4239-A31A-6DA39F8AE640}"/>
              </a:ext>
            </a:extLst>
          </p:cNvPr>
          <p:cNvGrpSpPr/>
          <p:nvPr/>
        </p:nvGrpSpPr>
        <p:grpSpPr>
          <a:xfrm>
            <a:off x="152400" y="3276600"/>
            <a:ext cx="1278039" cy="1371600"/>
            <a:chOff x="152400" y="3276600"/>
            <a:chExt cx="1278039" cy="1371600"/>
          </a:xfrm>
        </p:grpSpPr>
        <p:cxnSp>
          <p:nvCxnSpPr>
            <p:cNvPr id="12" name="Straight Arrow Connector 11">
              <a:extLst>
                <a:ext uri="{FF2B5EF4-FFF2-40B4-BE49-F238E27FC236}">
                  <a16:creationId xmlns:a16="http://schemas.microsoft.com/office/drawing/2014/main" id="{8B2269F1-EBDD-4692-96DD-412E27B6A8CE}"/>
                </a:ext>
              </a:extLst>
            </p:cNvPr>
            <p:cNvCxnSpPr/>
            <p:nvPr/>
          </p:nvCxnSpPr>
          <p:spPr>
            <a:xfrm>
              <a:off x="152401" y="32766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F74F33B-D88A-475E-99DE-CEEA1AEEF5DE}"/>
                </a:ext>
              </a:extLst>
            </p:cNvPr>
            <p:cNvCxnSpPr/>
            <p:nvPr/>
          </p:nvCxnSpPr>
          <p:spPr>
            <a:xfrm>
              <a:off x="152400" y="34290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A57387-3D2B-4259-9956-432849424D71}"/>
                </a:ext>
              </a:extLst>
            </p:cNvPr>
            <p:cNvCxnSpPr/>
            <p:nvPr/>
          </p:nvCxnSpPr>
          <p:spPr>
            <a:xfrm>
              <a:off x="152400" y="35814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9FDA1C0-A0AE-4752-BAB5-55B895BC6553}"/>
                </a:ext>
              </a:extLst>
            </p:cNvPr>
            <p:cNvCxnSpPr/>
            <p:nvPr/>
          </p:nvCxnSpPr>
          <p:spPr>
            <a:xfrm>
              <a:off x="152400" y="37338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031AF1-0DC5-4BF2-93E3-848693A6C248}"/>
                </a:ext>
              </a:extLst>
            </p:cNvPr>
            <p:cNvCxnSpPr/>
            <p:nvPr/>
          </p:nvCxnSpPr>
          <p:spPr>
            <a:xfrm>
              <a:off x="152400" y="38862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68E436-25D7-437D-ABA8-22CDD99DB701}"/>
                </a:ext>
              </a:extLst>
            </p:cNvPr>
            <p:cNvCxnSpPr/>
            <p:nvPr/>
          </p:nvCxnSpPr>
          <p:spPr>
            <a:xfrm>
              <a:off x="152400" y="40386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8A28801-19FD-4320-987A-A227C1A158EE}"/>
                </a:ext>
              </a:extLst>
            </p:cNvPr>
            <p:cNvCxnSpPr/>
            <p:nvPr/>
          </p:nvCxnSpPr>
          <p:spPr>
            <a:xfrm>
              <a:off x="152400" y="41910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3D8571-FC7F-42E3-ABE7-C58E3A3729D2}"/>
                </a:ext>
              </a:extLst>
            </p:cNvPr>
            <p:cNvCxnSpPr/>
            <p:nvPr/>
          </p:nvCxnSpPr>
          <p:spPr>
            <a:xfrm>
              <a:off x="152400" y="43434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147477B-9B16-435C-A125-E4F7C334D1C0}"/>
                </a:ext>
              </a:extLst>
            </p:cNvPr>
            <p:cNvCxnSpPr/>
            <p:nvPr/>
          </p:nvCxnSpPr>
          <p:spPr>
            <a:xfrm>
              <a:off x="152400" y="44958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07FA9EC-F1A2-4A53-B239-3E7383E50561}"/>
                </a:ext>
              </a:extLst>
            </p:cNvPr>
            <p:cNvCxnSpPr/>
            <p:nvPr/>
          </p:nvCxnSpPr>
          <p:spPr>
            <a:xfrm>
              <a:off x="152400" y="4648200"/>
              <a:ext cx="1278038"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C8BA7F8-B9D6-43E8-918C-F33CE03D0F4C}"/>
                </a:ext>
              </a:extLst>
            </p:cNvPr>
            <p:cNvCxnSpPr/>
            <p:nvPr/>
          </p:nvCxnSpPr>
          <p:spPr>
            <a:xfrm flipH="1">
              <a:off x="152400" y="32766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7831B5F-EDC7-46CD-8E39-37E530128E9B}"/>
                </a:ext>
              </a:extLst>
            </p:cNvPr>
            <p:cNvCxnSpPr/>
            <p:nvPr/>
          </p:nvCxnSpPr>
          <p:spPr>
            <a:xfrm flipH="1">
              <a:off x="152400" y="34290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46EBC55-309F-4C30-A043-14F5599CA525}"/>
                </a:ext>
              </a:extLst>
            </p:cNvPr>
            <p:cNvCxnSpPr/>
            <p:nvPr/>
          </p:nvCxnSpPr>
          <p:spPr>
            <a:xfrm flipH="1">
              <a:off x="152400" y="35814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434B40-0D09-4DF6-A137-F57F7C0A4934}"/>
                </a:ext>
              </a:extLst>
            </p:cNvPr>
            <p:cNvCxnSpPr/>
            <p:nvPr/>
          </p:nvCxnSpPr>
          <p:spPr>
            <a:xfrm flipH="1">
              <a:off x="152400" y="37338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1CCC7D2-F640-460B-B682-A5F1ABC67BCF}"/>
                </a:ext>
              </a:extLst>
            </p:cNvPr>
            <p:cNvCxnSpPr/>
            <p:nvPr/>
          </p:nvCxnSpPr>
          <p:spPr>
            <a:xfrm flipH="1">
              <a:off x="152400" y="38862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DE53BE-8237-4254-842E-41D2CCC2237F}"/>
                </a:ext>
              </a:extLst>
            </p:cNvPr>
            <p:cNvCxnSpPr/>
            <p:nvPr/>
          </p:nvCxnSpPr>
          <p:spPr>
            <a:xfrm flipH="1">
              <a:off x="152400" y="40386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3820CF5-2BD3-43B6-AC45-61B1A3C7052C}"/>
                </a:ext>
              </a:extLst>
            </p:cNvPr>
            <p:cNvCxnSpPr/>
            <p:nvPr/>
          </p:nvCxnSpPr>
          <p:spPr>
            <a:xfrm flipH="1">
              <a:off x="152400" y="41910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72233A-0357-45B8-8CA4-6E52E3F8B412}"/>
                </a:ext>
              </a:extLst>
            </p:cNvPr>
            <p:cNvCxnSpPr/>
            <p:nvPr/>
          </p:nvCxnSpPr>
          <p:spPr>
            <a:xfrm flipH="1">
              <a:off x="152400" y="43434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7AA7DC-FEBC-47CA-80F4-4C1FC7586798}"/>
                </a:ext>
              </a:extLst>
            </p:cNvPr>
            <p:cNvCxnSpPr/>
            <p:nvPr/>
          </p:nvCxnSpPr>
          <p:spPr>
            <a:xfrm flipH="1">
              <a:off x="152400" y="4495800"/>
              <a:ext cx="1278038" cy="152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223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p:cNvPicPr>
            <a:picLocks noChangeAspect="1"/>
          </p:cNvPicPr>
          <p:nvPr/>
        </p:nvPicPr>
        <p:blipFill>
          <a:blip r:embed="rId3"/>
          <a:stretch>
            <a:fillRect/>
          </a:stretch>
        </p:blipFill>
        <p:spPr>
          <a:xfrm>
            <a:off x="1676400" y="3047995"/>
            <a:ext cx="5764065" cy="3657605"/>
          </a:xfrm>
          <a:prstGeom prst="rect">
            <a:avLst/>
          </a:prstGeom>
        </p:spPr>
      </p:pic>
      <p:sp>
        <p:nvSpPr>
          <p:cNvPr id="3" name="Content Placeholder 2"/>
          <p:cNvSpPr>
            <a:spLocks noGrp="1"/>
          </p:cNvSpPr>
          <p:nvPr>
            <p:ph idx="1"/>
          </p:nvPr>
        </p:nvSpPr>
        <p:spPr/>
        <p:txBody>
          <a:bodyPr>
            <a:normAutofit/>
          </a:bodyPr>
          <a:lstStyle/>
          <a:p>
            <a:pPr lvl="1"/>
            <a:r>
              <a:rPr lang="en-GB" dirty="0"/>
              <a:t>We compute a M-dim subspace such that the projection of the data points onto the subspace has the </a:t>
            </a:r>
            <a:r>
              <a:rPr lang="en-GB" dirty="0">
                <a:solidFill>
                  <a:srgbClr val="C00000"/>
                </a:solidFill>
              </a:rPr>
              <a:t>largest data variance </a:t>
            </a:r>
            <a:r>
              <a:rPr lang="en-GB" dirty="0"/>
              <a:t>(or the </a:t>
            </a:r>
            <a:r>
              <a:rPr lang="en-GB" dirty="0">
                <a:solidFill>
                  <a:srgbClr val="C00000"/>
                </a:solidFill>
              </a:rPr>
              <a:t>maximum scatter</a:t>
            </a:r>
            <a:r>
              <a:rPr lang="en-GB" dirty="0"/>
              <a:t>) among all M-dim subspaces.</a:t>
            </a:r>
          </a:p>
          <a:p>
            <a:pPr lvl="1"/>
            <a:r>
              <a:rPr lang="en-GB" dirty="0"/>
              <a:t>The subspace is spanned by the </a:t>
            </a:r>
            <a:r>
              <a:rPr lang="en-GB" dirty="0">
                <a:solidFill>
                  <a:srgbClr val="C00000"/>
                </a:solidFill>
              </a:rPr>
              <a:t>principal components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US" dirty="0"/>
              <a:t> </a:t>
            </a:r>
            <a:r>
              <a:rPr lang="en-GB" dirty="0"/>
              <a:t>of the distribution of faces, or the </a:t>
            </a:r>
            <a:r>
              <a:rPr lang="en-GB" dirty="0">
                <a:solidFill>
                  <a:srgbClr val="C00000"/>
                </a:solidFill>
              </a:rPr>
              <a:t>eigenvec­tors of the covariance matrix </a:t>
            </a:r>
            <a:r>
              <a:rPr lang="en-GB" dirty="0"/>
              <a:t>of the set of face images.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5" name="Title 1"/>
          <p:cNvSpPr>
            <a:spLocks noGrp="1"/>
          </p:cNvSpPr>
          <p:nvPr>
            <p:ph type="title"/>
          </p:nvPr>
        </p:nvSpPr>
        <p:spPr/>
        <p:txBody>
          <a:bodyPr/>
          <a:lstStyle/>
          <a:p>
            <a:r>
              <a:rPr lang="en-GB" dirty="0"/>
              <a:t>EIGENFACE approach </a:t>
            </a:r>
          </a:p>
        </p:txBody>
      </p:sp>
    </p:spTree>
    <p:extLst>
      <p:ext uri="{BB962C8B-B14F-4D97-AF65-F5344CB8AC3E}">
        <p14:creationId xmlns:p14="http://schemas.microsoft.com/office/powerpoint/2010/main" val="183622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800" dirty="0"/>
              <a:t>PCA for estimating the subspace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grpSp>
        <p:nvGrpSpPr>
          <p:cNvPr id="5" name="Group 4"/>
          <p:cNvGrpSpPr/>
          <p:nvPr/>
        </p:nvGrpSpPr>
        <p:grpSpPr>
          <a:xfrm>
            <a:off x="3124200" y="3763950"/>
            <a:ext cx="2904023" cy="2848685"/>
            <a:chOff x="-1524000" y="4131734"/>
            <a:chExt cx="2675422" cy="2598034"/>
          </a:xfrm>
        </p:grpSpPr>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131734"/>
              <a:ext cx="2675422" cy="2598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Oval 6"/>
            <p:cNvSpPr/>
            <p:nvPr/>
          </p:nvSpPr>
          <p:spPr>
            <a:xfrm rot="2696356">
              <a:off x="-652918" y="4141145"/>
              <a:ext cx="1107711" cy="2277282"/>
            </a:xfrm>
            <a:prstGeom prst="ellipse">
              <a:avLst/>
            </a:prstGeom>
            <a:solidFill>
              <a:schemeClr val="accent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p:cNvCxnSpPr/>
            <p:nvPr/>
          </p:nvCxnSpPr>
          <p:spPr>
            <a:xfrm flipH="1" flipV="1">
              <a:off x="-804312" y="4724400"/>
              <a:ext cx="499512" cy="50762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1178245" y="4653318"/>
                  <a:ext cx="60959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i="1">
                                <a:latin typeface="Cambria Math" panose="02040503050406030204" pitchFamily="18" charset="0"/>
                              </a:rPr>
                            </m:ctrlPr>
                          </m:sSubPr>
                          <m:e>
                            <m:r>
                              <a:rPr lang="en-GB" sz="1400" b="1">
                                <a:latin typeface="Cambria Math"/>
                              </a:rPr>
                              <m:t>𝐮</m:t>
                            </m:r>
                          </m:e>
                          <m:sub>
                            <m:r>
                              <a:rPr lang="en-GB" sz="1400" i="1">
                                <a:latin typeface="Cambria Math"/>
                              </a:rPr>
                              <m:t>2</m:t>
                            </m:r>
                          </m:sub>
                        </m:sSub>
                      </m:oMath>
                    </m:oMathPara>
                  </a14:m>
                  <a:endParaRPr lang="en-GB" sz="1400" dirty="0">
                    <a:latin typeface="Arial" panose="020B0604020202020204" pitchFamily="34" charset="0"/>
                    <a:cs typeface="Arial" panose="020B0604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178245" y="4653318"/>
                  <a:ext cx="609599" cy="307777"/>
                </a:xfrm>
                <a:prstGeom prst="rect">
                  <a:avLst/>
                </a:prstGeom>
                <a:blipFill rotWithShape="0">
                  <a:blip r:embed="rId4"/>
                  <a:stretch>
                    <a:fillRect/>
                  </a:stretch>
                </a:blipFill>
              </p:spPr>
              <p:txBody>
                <a:bodyPr/>
                <a:lstStyle/>
                <a:p>
                  <a:r>
                    <a:rPr lang="en-GB">
                      <a:noFill/>
                    </a:rPr>
                    <a:t> </a:t>
                  </a:r>
                </a:p>
              </p:txBody>
            </p:sp>
          </mc:Fallback>
        </mc:AlternateContent>
      </p:grpSp>
      <p:sp>
        <p:nvSpPr>
          <p:cNvPr id="10" name="TextBox 9"/>
          <p:cNvSpPr txBox="1"/>
          <p:nvPr/>
        </p:nvSpPr>
        <p:spPr>
          <a:xfrm>
            <a:off x="381001" y="2942475"/>
            <a:ext cx="845820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dimensional subspace is spanned by 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eigenvectors </a:t>
            </a:r>
            <a:r>
              <a:rPr lang="en-US" b="1" dirty="0">
                <a:latin typeface="Arial" panose="020B0604020202020204" pitchFamily="34" charset="0"/>
                <a:cs typeface="Arial" panose="020B0604020202020204" pitchFamily="34" charset="0"/>
              </a:rPr>
              <a:t>u</a:t>
            </a:r>
            <a:r>
              <a:rPr lang="en-US" altLang="zh-CN" baseline="-25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u</a:t>
            </a:r>
            <a:r>
              <a:rPr lang="zh-CN"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a:t>
            </a:r>
            <a:r>
              <a:rPr lang="en-US" i="1" baseline="-25000" dirty="0" err="1">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of the data covariance matrix </a:t>
            </a:r>
            <a:r>
              <a:rPr lang="en-US" b="1" dirty="0">
                <a:latin typeface="Arial" panose="020B0604020202020204" pitchFamily="34" charset="0"/>
                <a:cs typeface="Arial" panose="020B0604020202020204" pitchFamily="34" charset="0"/>
              </a:rPr>
              <a:t>S</a:t>
            </a:r>
            <a:r>
              <a:rPr lang="en-US" dirty="0">
                <a:latin typeface="Arial" panose="020B0604020202020204" pitchFamily="34" charset="0"/>
                <a:cs typeface="Arial" panose="020B0604020202020204" pitchFamily="34" charset="0"/>
              </a:rPr>
              <a:t> corresponding to the </a:t>
            </a:r>
            <a:r>
              <a:rPr lang="en-US" i="1" dirty="0">
                <a:latin typeface="Arial" panose="020B0604020202020204" pitchFamily="34" charset="0"/>
                <a:cs typeface="Arial" panose="020B0604020202020204" pitchFamily="34" charset="0"/>
              </a:rPr>
              <a:t>M</a:t>
            </a:r>
            <a:r>
              <a:rPr lang="en-US" dirty="0">
                <a:latin typeface="Arial" panose="020B0604020202020204" pitchFamily="34" charset="0"/>
                <a:cs typeface="Arial" panose="020B0604020202020204" pitchFamily="34" charset="0"/>
              </a:rPr>
              <a:t> largest eigenvalues</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λ</a:t>
            </a:r>
            <a:r>
              <a:rPr lang="en-US" altLang="zh-CN" baseline="-25000" dirty="0">
                <a:latin typeface="Arial" panose="020B0604020202020204" pitchFamily="34" charset="0"/>
                <a:cs typeface="Arial" panose="020B0604020202020204" pitchFamily="34" charset="0"/>
              </a:rPr>
              <a:t>1</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λ</a:t>
            </a:r>
            <a:r>
              <a:rPr lang="en-US" altLang="zh-CN" baseline="-25000" dirty="0">
                <a:latin typeface="Arial" panose="020B0604020202020204" pitchFamily="34" charset="0"/>
                <a:cs typeface="Arial" panose="020B0604020202020204" pitchFamily="34" charset="0"/>
              </a:rPr>
              <a:t>2</a:t>
            </a:r>
            <a:r>
              <a:rPr lang="zh-CN" altLang="zh-CN"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λ</a:t>
            </a:r>
            <a:r>
              <a:rPr lang="en-US" altLang="zh-CN" i="1" baseline="-25000" dirty="0" err="1">
                <a:latin typeface="Arial" panose="020B0604020202020204" pitchFamily="34" charset="0"/>
                <a:cs typeface="Arial" panose="020B0604020202020204" pitchFamily="34" charset="0"/>
              </a:rPr>
              <a:t>M</a:t>
            </a:r>
            <a:r>
              <a:rPr lang="en-US" altLang="zh-CN" i="1"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endParaRPr lang="en-GB" b="1" baseline="-25000" dirty="0">
              <a:latin typeface="Arial" panose="020B0604020202020204" pitchFamily="34" charset="0"/>
              <a:cs typeface="Arial" panose="020B0604020202020204" pitchFamily="34" charset="0"/>
            </a:endParaRPr>
          </a:p>
        </p:txBody>
      </p:sp>
      <p:sp>
        <p:nvSpPr>
          <p:cNvPr id="11" name="TextBox 10"/>
          <p:cNvSpPr txBox="1"/>
          <p:nvPr/>
        </p:nvSpPr>
        <p:spPr>
          <a:xfrm>
            <a:off x="381000" y="1258669"/>
            <a:ext cx="8458200" cy="646331"/>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Given a data set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n = 1,...,</a:t>
            </a:r>
            <a:r>
              <a:rPr lang="en-GB" i="1"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and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baseline="-25000"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 R</a:t>
            </a:r>
            <a:r>
              <a:rPr lang="en-GB" i="1" baseline="30000" dirty="0">
                <a:latin typeface="Arial" panose="020B0604020202020204" pitchFamily="34" charset="0"/>
                <a:cs typeface="Arial" panose="020B0604020202020204" pitchFamily="34" charset="0"/>
              </a:rPr>
              <a:t>D</a:t>
            </a:r>
            <a:r>
              <a:rPr lang="en-GB" dirty="0">
                <a:latin typeface="Arial" panose="020B0604020202020204" pitchFamily="34" charset="0"/>
                <a:cs typeface="Arial" panose="020B0604020202020204" pitchFamily="34" charset="0"/>
              </a:rPr>
              <a:t>, our goal is to project the data onto a space of dimension </a:t>
            </a:r>
            <a:r>
              <a:rPr lang="en-GB" i="1" dirty="0">
                <a:latin typeface="Arial" panose="020B0604020202020204" pitchFamily="34" charset="0"/>
                <a:cs typeface="Arial" panose="020B0604020202020204" pitchFamily="34" charset="0"/>
              </a:rPr>
              <a:t>M &lt;&lt; D</a:t>
            </a:r>
            <a:r>
              <a:rPr lang="en-GB" dirty="0">
                <a:latin typeface="Arial" panose="020B0604020202020204" pitchFamily="34" charset="0"/>
                <a:cs typeface="Arial" panose="020B0604020202020204" pitchFamily="34" charset="0"/>
              </a:rPr>
              <a:t> while maximising the projected data variance.</a:t>
            </a:r>
          </a:p>
        </p:txBody>
      </p:sp>
      <p:sp>
        <p:nvSpPr>
          <p:cNvPr id="12" name="TextBox 11"/>
          <p:cNvSpPr txBox="1"/>
          <p:nvPr/>
        </p:nvSpPr>
        <p:spPr>
          <a:xfrm>
            <a:off x="381000" y="2113269"/>
            <a:ext cx="8458200"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For simplicity, M = 1. The direction of this space is defined by a vector </a:t>
            </a:r>
            <a:r>
              <a:rPr lang="en-GB" b="1" dirty="0">
                <a:latin typeface="Arial" panose="020B0604020202020204" pitchFamily="34" charset="0"/>
                <a:cs typeface="Arial" panose="020B0604020202020204" pitchFamily="34" charset="0"/>
              </a:rPr>
              <a:t>u</a:t>
            </a:r>
            <a:r>
              <a:rPr lang="en-GB" baseline="-25000" dirty="0">
                <a:latin typeface="Arial" panose="020B0604020202020204" pitchFamily="34" charset="0"/>
                <a:cs typeface="Arial" panose="020B0604020202020204" pitchFamily="34" charset="0"/>
              </a:rPr>
              <a:t>1 </a:t>
            </a:r>
            <a:r>
              <a:rPr lang="en-GB" dirty="0">
                <a:latin typeface="Arial" panose="020B0604020202020204" pitchFamily="34" charset="0"/>
                <a:cs typeface="Arial" panose="020B0604020202020204" pitchFamily="34" charset="0"/>
              </a:rPr>
              <a:t>∈ R</a:t>
            </a:r>
            <a:r>
              <a:rPr lang="en-GB" i="1" baseline="30000" dirty="0">
                <a:latin typeface="Arial" panose="020B0604020202020204" pitchFamily="34" charset="0"/>
                <a:cs typeface="Arial" panose="020B0604020202020204" pitchFamily="34" charset="0"/>
              </a:rPr>
              <a:t>D</a:t>
            </a:r>
            <a:r>
              <a:rPr lang="en-GB" i="1" dirty="0">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a:t>
            </a:r>
            <a:r>
              <a:rPr lang="en-GB" i="1"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p:cNvSpPr txBox="1"/>
              <p:nvPr/>
            </p:nvSpPr>
            <p:spPr>
              <a:xfrm>
                <a:off x="382621" y="2424349"/>
                <a:ext cx="8458200"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Each data point </a:t>
                </a:r>
                <a:r>
                  <a:rPr lang="en-GB" b="1" dirty="0" err="1">
                    <a:latin typeface="Arial" panose="020B0604020202020204" pitchFamily="34" charset="0"/>
                    <a:cs typeface="Arial" panose="020B0604020202020204" pitchFamily="34" charset="0"/>
                  </a:rPr>
                  <a:t>x</a:t>
                </a:r>
                <a:r>
                  <a:rPr lang="en-GB" baseline="-25000" dirty="0" err="1">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is then projected onto </a:t>
                </a:r>
                <a14:m>
                  <m:oMath xmlns:m="http://schemas.openxmlformats.org/officeDocument/2006/math">
                    <m:acc>
                      <m:accPr>
                        <m:chr m:val="̃"/>
                        <m:ctrlPr>
                          <a:rPr lang="en-GB" b="1" i="1" dirty="0">
                            <a:latin typeface="Cambria Math" panose="02040503050406030204" pitchFamily="18" charset="0"/>
                            <a:cs typeface="Arial" panose="020B0604020202020204" pitchFamily="34" charset="0"/>
                          </a:rPr>
                        </m:ctrlPr>
                      </m:accPr>
                      <m:e>
                        <m:r>
                          <a:rPr lang="en-GB" b="1" dirty="0">
                            <a:latin typeface="Cambria Math" panose="02040503050406030204" pitchFamily="18" charset="0"/>
                            <a:cs typeface="Arial" panose="020B0604020202020204" pitchFamily="34" charset="0"/>
                          </a:rPr>
                          <m:t>𝐱</m:t>
                        </m:r>
                      </m:e>
                    </m:acc>
                  </m:oMath>
                </a14:m>
                <a:r>
                  <a:rPr lang="en-GB" baseline="-25000" dirty="0">
                    <a:latin typeface="Arial" panose="020B0604020202020204" pitchFamily="34" charset="0"/>
                    <a:cs typeface="Arial" panose="020B0604020202020204" pitchFamily="34" charset="0"/>
                  </a:rPr>
                  <a:t>n</a:t>
                </a:r>
                <a:r>
                  <a:rPr lang="en-GB" dirty="0">
                    <a:latin typeface="Arial" panose="020B0604020202020204" pitchFamily="34" charset="0"/>
                    <a:cs typeface="Arial" panose="020B0604020202020204" pitchFamily="34" charset="0"/>
                  </a:rPr>
                  <a:t>.  </a:t>
                </a:r>
                <a:endParaRPr lang="en-GB" i="1" dirty="0">
                  <a:latin typeface="Arial" panose="020B0604020202020204" pitchFamily="34" charset="0"/>
                  <a:cs typeface="Arial" panose="020B0604020202020204" pitchFamily="34"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382621" y="2424349"/>
                <a:ext cx="8458200" cy="369332"/>
              </a:xfrm>
              <a:prstGeom prst="rect">
                <a:avLst/>
              </a:prstGeom>
              <a:blipFill rotWithShape="0">
                <a:blip r:embed="rId5"/>
                <a:stretch>
                  <a:fillRect l="-649" t="-10000" b="-26667"/>
                </a:stretch>
              </a:blipFill>
            </p:spPr>
            <p:txBody>
              <a:bodyPr/>
              <a:lstStyle/>
              <a:p>
                <a:r>
                  <a:rPr lang="en-GB">
                    <a:noFill/>
                  </a:rPr>
                  <a:t> </a:t>
                </a:r>
              </a:p>
            </p:txBody>
          </p:sp>
        </mc:Fallback>
      </mc:AlternateContent>
    </p:spTree>
    <p:extLst>
      <p:ext uri="{BB962C8B-B14F-4D97-AF65-F5344CB8AC3E}">
        <p14:creationId xmlns:p14="http://schemas.microsoft.com/office/powerpoint/2010/main" val="2674505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GB" dirty="0"/>
              <a:t>These eigenvectors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US" dirty="0"/>
              <a:t> </a:t>
            </a:r>
            <a:r>
              <a:rPr lang="en-GB" dirty="0"/>
              <a:t>can be thought of as a set of fea­tures that characterize the variation among face images. </a:t>
            </a:r>
          </a:p>
          <a:p>
            <a:pPr lvl="1"/>
            <a:r>
              <a:rPr lang="en-GB" dirty="0"/>
              <a:t>The eigenvectors are ordered by their eigenvalues, with each one accounting for a different kind (direction) and amount of the variation.</a:t>
            </a:r>
          </a:p>
          <a:p>
            <a:pPr lvl="1"/>
            <a:r>
              <a:rPr lang="en-GB" dirty="0"/>
              <a:t>The eigenvector can be visualised as an image. It looks like a ghostly face which we call an </a:t>
            </a:r>
            <a:r>
              <a:rPr lang="en-GB" dirty="0" err="1"/>
              <a:t>eigenface</a:t>
            </a:r>
            <a:r>
              <a:rPr lang="en-GB" dirty="0"/>
              <a:t>.</a:t>
            </a:r>
          </a:p>
          <a:p>
            <a:pPr lvl="1"/>
            <a:r>
              <a:rPr lang="en-GB" dirty="0"/>
              <a:t>Each </a:t>
            </a:r>
            <a:r>
              <a:rPr lang="en-GB" dirty="0" err="1"/>
              <a:t>eigenface</a:t>
            </a:r>
            <a:r>
              <a:rPr lang="en-GB" dirty="0"/>
              <a:t> deviates from uniform </a:t>
            </a:r>
            <a:r>
              <a:rPr lang="en-GB" dirty="0" err="1"/>
              <a:t>gray</a:t>
            </a:r>
            <a:r>
              <a:rPr lang="en-GB" dirty="0"/>
              <a:t> where some facial feature differs among the set of train­ing faces; they are the map of the face image variations.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Title 1"/>
          <p:cNvSpPr>
            <a:spLocks noGrp="1"/>
          </p:cNvSpPr>
          <p:nvPr>
            <p:ph type="title"/>
          </p:nvPr>
        </p:nvSpPr>
        <p:spPr/>
        <p:txBody>
          <a:bodyPr/>
          <a:lstStyle/>
          <a:p>
            <a:r>
              <a:rPr lang="en-GB" dirty="0"/>
              <a:t>EIGENFACE approach </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2500" t="6485" r="9167" b="62004"/>
          <a:stretch/>
        </p:blipFill>
        <p:spPr>
          <a:xfrm>
            <a:off x="533413" y="4174562"/>
            <a:ext cx="8186057" cy="1828799"/>
          </a:xfrm>
          <a:prstGeom prst="rect">
            <a:avLst/>
          </a:prstGeom>
        </p:spPr>
      </p:pic>
      <p:sp>
        <p:nvSpPr>
          <p:cNvPr id="11" name="Content Placeholder 6"/>
          <p:cNvSpPr txBox="1">
            <a:spLocks/>
          </p:cNvSpPr>
          <p:nvPr/>
        </p:nvSpPr>
        <p:spPr>
          <a:xfrm>
            <a:off x="3445341" y="6112994"/>
            <a:ext cx="2362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Example of 20 </a:t>
            </a:r>
            <a:r>
              <a:rPr lang="en-GB" sz="1400" dirty="0" err="1"/>
              <a:t>eigenfaces</a:t>
            </a:r>
            <a:endParaRPr lang="en-GB" sz="1400" dirty="0"/>
          </a:p>
        </p:txBody>
      </p:sp>
    </p:spTree>
    <p:extLst>
      <p:ext uri="{BB962C8B-B14F-4D97-AF65-F5344CB8AC3E}">
        <p14:creationId xmlns:p14="http://schemas.microsoft.com/office/powerpoint/2010/main" val="1103003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Projection onto the </a:t>
            </a:r>
            <a:r>
              <a:rPr lang="en-GB" dirty="0" err="1"/>
              <a:t>Eigenfaces</a:t>
            </a:r>
            <a:r>
              <a:rPr lang="en-GB" dirty="0"/>
              <a:t>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1" y="1127125"/>
                <a:ext cx="8686800" cy="5273675"/>
              </a:xfrm>
            </p:spPr>
            <p:txBody>
              <a:bodyPr>
                <a:normAutofit/>
              </a:bodyPr>
              <a:lstStyle/>
              <a:p>
                <a:pPr lvl="1"/>
                <a:r>
                  <a:rPr lang="en-GB" dirty="0"/>
                  <a:t>A face image </a:t>
                </a:r>
                <a:r>
                  <a:rPr lang="en-GB" b="1" dirty="0"/>
                  <a:t>x</a:t>
                </a:r>
                <a:r>
                  <a:rPr lang="en-GB" dirty="0"/>
                  <a:t> is converted to </a:t>
                </a:r>
                <a:r>
                  <a:rPr lang="en-GB" dirty="0" err="1"/>
                  <a:t>eigenface</a:t>
                </a:r>
                <a:r>
                  <a:rPr lang="en-GB" dirty="0"/>
                  <a:t> coordinates (projection coefficients, or features) by</a:t>
                </a:r>
              </a:p>
              <a:p>
                <a:pPr lvl="1"/>
                <a:endParaRPr lang="en-GB" dirty="0"/>
              </a:p>
              <a:p>
                <a:pPr marL="457198" lvl="1" indent="0">
                  <a:buNone/>
                </a:pPr>
                <a:endParaRPr lang="en-US" dirty="0"/>
              </a:p>
              <a:p>
                <a:pPr marL="457198" lvl="1" indent="0">
                  <a:buNone/>
                </a:pPr>
                <a:endParaRPr lang="en-GB" dirty="0"/>
              </a:p>
              <a:p>
                <a:pPr marL="457198" lvl="1" indent="0">
                  <a:buNone/>
                </a:pPr>
                <a:r>
                  <a:rPr lang="en-GB" dirty="0"/>
                  <a:t>where </a:t>
                </a:r>
                <a14:m>
                  <m:oMath xmlns:m="http://schemas.openxmlformats.org/officeDocument/2006/math">
                    <m:acc>
                      <m:accPr>
                        <m:chr m:val="̅"/>
                        <m:ctrlPr>
                          <a:rPr lang="en-GB" b="1" i="1" dirty="0">
                            <a:latin typeface="Cambria Math" panose="02040503050406030204" pitchFamily="18" charset="0"/>
                          </a:rPr>
                        </m:ctrlPr>
                      </m:accPr>
                      <m:e>
                        <m:r>
                          <a:rPr lang="en-US" b="1" dirty="0">
                            <a:latin typeface="Cambria Math" panose="02040503050406030204" pitchFamily="18" charset="0"/>
                          </a:rPr>
                          <m:t>𝐱</m:t>
                        </m:r>
                      </m:e>
                    </m:acc>
                    <m:r>
                      <a:rPr lang="en-US" b="1" i="1" dirty="0">
                        <a:latin typeface="Cambria Math" panose="02040503050406030204" pitchFamily="18" charset="0"/>
                      </a:rPr>
                      <m:t> </m:t>
                    </m:r>
                  </m:oMath>
                </a14:m>
                <a:r>
                  <a:rPr lang="en-GB" dirty="0"/>
                  <a:t>is the average face.</a:t>
                </a:r>
              </a:p>
              <a:p>
                <a:pPr lvl="1"/>
                <a:r>
                  <a:rPr lang="en-GB" dirty="0"/>
                  <a:t>So to recognize a particular face, we compare these coordinates to those of known individuals. </a:t>
                </a:r>
              </a:p>
              <a:p>
                <a:pPr lvl="1"/>
                <a:r>
                  <a:rPr lang="en-GB" dirty="0"/>
                  <a:t>Each face can be represented (or reconstructed) in a linear combination of the </a:t>
                </a:r>
                <a:r>
                  <a:rPr lang="en-GB" dirty="0" err="1"/>
                  <a:t>eigenfaces</a:t>
                </a:r>
                <a:r>
                  <a:rPr lang="en-GB" dirty="0"/>
                  <a:t>.</a:t>
                </a:r>
              </a:p>
              <a:p>
                <a:pPr lvl="1"/>
                <a:endParaRPr lang="en-GB" dirty="0"/>
              </a:p>
              <a:p>
                <a:endParaRPr lang="en-GB" sz="2401" dirty="0"/>
              </a:p>
              <a:p>
                <a:endParaRPr lang="en-GB" sz="240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1" y="1127125"/>
                <a:ext cx="8686800" cy="5273675"/>
              </a:xfrm>
              <a:blipFill rotWithShape="0">
                <a:blip r:embed="rId2"/>
                <a:stretch>
                  <a:fillRect t="-694" r="-112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grpSp>
        <p:nvGrpSpPr>
          <p:cNvPr id="20" name="Group 19"/>
          <p:cNvGrpSpPr/>
          <p:nvPr/>
        </p:nvGrpSpPr>
        <p:grpSpPr>
          <a:xfrm>
            <a:off x="1981200" y="1767027"/>
            <a:ext cx="5591169" cy="814248"/>
            <a:chOff x="1343031" y="1767027"/>
            <a:chExt cx="6457952" cy="97617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31" y="1767027"/>
              <a:ext cx="6457952" cy="581025"/>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810485" y="2435552"/>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1</m:t>
                            </m:r>
                          </m:sub>
                        </m:sSub>
                      </m:oMath>
                    </m:oMathPara>
                  </a14:m>
                  <a:endParaRPr lang="en-GB" sz="1999" dirty="0"/>
                </a:p>
              </p:txBody>
            </p:sp>
          </mc:Choice>
          <mc:Fallback xmlns="">
            <p:sp>
              <p:nvSpPr>
                <p:cNvPr id="7" name="TextBox 6"/>
                <p:cNvSpPr txBox="1">
                  <a:spLocks noRot="1" noChangeAspect="1" noMove="1" noResize="1" noEditPoints="1" noAdjustHandles="1" noChangeArrowheads="1" noChangeShapeType="1" noTextEdit="1"/>
                </p:cNvSpPr>
                <p:nvPr/>
              </p:nvSpPr>
              <p:spPr>
                <a:xfrm>
                  <a:off x="2810485" y="2435552"/>
                  <a:ext cx="466120" cy="307648"/>
                </a:xfrm>
                <a:prstGeom prst="rect">
                  <a:avLst/>
                </a:prstGeom>
                <a:blipFill rotWithShape="0">
                  <a:blip r:embed="rId5"/>
                  <a:stretch>
                    <a:fillRect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495803" y="2362329"/>
                  <a:ext cx="47488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2</m:t>
                            </m:r>
                          </m:sub>
                        </m:sSub>
                      </m:oMath>
                    </m:oMathPara>
                  </a14:m>
                  <a:endParaRPr lang="en-GB" sz="1999" dirty="0"/>
                </a:p>
              </p:txBody>
            </p:sp>
          </mc:Choice>
          <mc:Fallback xmlns="">
            <p:sp>
              <p:nvSpPr>
                <p:cNvPr id="8" name="TextBox 7"/>
                <p:cNvSpPr txBox="1">
                  <a:spLocks noRot="1" noChangeAspect="1" noMove="1" noResize="1" noEditPoints="1" noAdjustHandles="1" noChangeArrowheads="1" noChangeShapeType="1" noTextEdit="1"/>
                </p:cNvSpPr>
                <p:nvPr/>
              </p:nvSpPr>
              <p:spPr>
                <a:xfrm>
                  <a:off x="4495803" y="2362329"/>
                  <a:ext cx="474880" cy="307648"/>
                </a:xfrm>
                <a:prstGeom prst="rect">
                  <a:avLst/>
                </a:prstGeom>
                <a:blipFill rotWithShape="0">
                  <a:blip r:embed="rId6"/>
                  <a:stretch>
                    <a:fillRect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629406" y="2411885"/>
                  <a:ext cx="569879"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𝑀</m:t>
                            </m:r>
                          </m:sub>
                        </m:sSub>
                      </m:oMath>
                    </m:oMathPara>
                  </a14:m>
                  <a:endParaRPr lang="en-GB" sz="1999" dirty="0"/>
                </a:p>
              </p:txBody>
            </p:sp>
          </mc:Choice>
          <mc:Fallback xmlns="">
            <p:sp>
              <p:nvSpPr>
                <p:cNvPr id="9" name="TextBox 8"/>
                <p:cNvSpPr txBox="1">
                  <a:spLocks noRot="1" noChangeAspect="1" noMove="1" noResize="1" noEditPoints="1" noAdjustHandles="1" noChangeArrowheads="1" noChangeShapeType="1" noTextEdit="1"/>
                </p:cNvSpPr>
                <p:nvPr/>
              </p:nvSpPr>
              <p:spPr>
                <a:xfrm>
                  <a:off x="6629406" y="2411885"/>
                  <a:ext cx="569879" cy="307648"/>
                </a:xfrm>
                <a:prstGeom prst="rect">
                  <a:avLst/>
                </a:prstGeom>
                <a:blipFill rotWithShape="0">
                  <a:blip r:embed="rId7"/>
                  <a:stretch>
                    <a:fillRect b="-16000"/>
                  </a:stretch>
                </a:blipFill>
              </p:spPr>
              <p:txBody>
                <a:bodyPr/>
                <a:lstStyle/>
                <a:p>
                  <a:r>
                    <a:rPr lang="en-GB">
                      <a:noFill/>
                    </a:rPr>
                    <a:t> </a:t>
                  </a:r>
                </a:p>
              </p:txBody>
            </p:sp>
          </mc:Fallback>
        </mc:AlternateContent>
        <p:sp>
          <p:nvSpPr>
            <p:cNvPr id="10" name="Right Brace 9"/>
            <p:cNvSpPr/>
            <p:nvPr/>
          </p:nvSpPr>
          <p:spPr>
            <a:xfrm rot="5400000">
              <a:off x="2900885" y="1807275"/>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Right Brace 10"/>
            <p:cNvSpPr/>
            <p:nvPr/>
          </p:nvSpPr>
          <p:spPr>
            <a:xfrm rot="5400000">
              <a:off x="4616518" y="1800855"/>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Right Brace 11"/>
            <p:cNvSpPr/>
            <p:nvPr/>
          </p:nvSpPr>
          <p:spPr>
            <a:xfrm rot="5400000">
              <a:off x="6742496" y="1785486"/>
              <a:ext cx="199443" cy="112511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21" name="Group 20"/>
          <p:cNvGrpSpPr/>
          <p:nvPr/>
        </p:nvGrpSpPr>
        <p:grpSpPr>
          <a:xfrm>
            <a:off x="685800" y="4267200"/>
            <a:ext cx="7848592" cy="2133600"/>
            <a:chOff x="304808" y="4267200"/>
            <a:chExt cx="8519399" cy="2362200"/>
          </a:xfrm>
        </p:grpSpPr>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0" y="4267200"/>
              <a:ext cx="4648200" cy="247651"/>
            </a:xfrm>
            <a:prstGeom prst="rect">
              <a:avLst/>
            </a:prstGeom>
          </p:spPr>
        </p:pic>
        <p:pic>
          <p:nvPicPr>
            <p:cNvPr id="13" name="Picture 12"/>
            <p:cNvPicPr>
              <a:picLocks noChangeAspect="1"/>
            </p:cNvPicPr>
            <p:nvPr/>
          </p:nvPicPr>
          <p:blipFill>
            <a:blip r:embed="rId9"/>
            <a:stretch>
              <a:fillRect/>
            </a:stretch>
          </p:blipFill>
          <p:spPr>
            <a:xfrm>
              <a:off x="304808" y="4648200"/>
              <a:ext cx="874648" cy="1608783"/>
            </a:xfrm>
            <a:prstGeom prst="rect">
              <a:avLst/>
            </a:prstGeom>
          </p:spPr>
        </p:pic>
        <p:pic>
          <p:nvPicPr>
            <p:cNvPr id="14" name="Picture 13"/>
            <p:cNvPicPr>
              <a:picLocks noChangeAspect="1"/>
            </p:cNvPicPr>
            <p:nvPr/>
          </p:nvPicPr>
          <p:blipFill>
            <a:blip r:embed="rId10"/>
            <a:stretch>
              <a:fillRect/>
            </a:stretch>
          </p:blipFill>
          <p:spPr>
            <a:xfrm>
              <a:off x="1731911" y="4746207"/>
              <a:ext cx="5659500" cy="1377119"/>
            </a:xfrm>
            <a:prstGeom prst="rect">
              <a:avLst/>
            </a:prstGeom>
          </p:spPr>
        </p:pic>
        <p:pic>
          <p:nvPicPr>
            <p:cNvPr id="15" name="Picture 14"/>
            <p:cNvPicPr>
              <a:picLocks noChangeAspect="1"/>
            </p:cNvPicPr>
            <p:nvPr/>
          </p:nvPicPr>
          <p:blipFill>
            <a:blip r:embed="rId11"/>
            <a:stretch>
              <a:fillRect/>
            </a:stretch>
          </p:blipFill>
          <p:spPr>
            <a:xfrm>
              <a:off x="8001008" y="4661418"/>
              <a:ext cx="823199" cy="1608785"/>
            </a:xfrm>
            <a:prstGeom prst="rect">
              <a:avLst/>
            </a:prstGeom>
          </p:spPr>
        </p:pic>
        <p:cxnSp>
          <p:nvCxnSpPr>
            <p:cNvPr id="17" name="Straight Arrow Connector 16"/>
            <p:cNvCxnSpPr/>
            <p:nvPr/>
          </p:nvCxnSpPr>
          <p:spPr>
            <a:xfrm>
              <a:off x="1295401" y="5431995"/>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496175" y="5417407"/>
              <a:ext cx="3048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86600" y="4419600"/>
              <a:ext cx="914399" cy="359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509069" y="6256971"/>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1999" b="1">
                            <a:latin typeface="Cambria Math" panose="02040503050406030204" pitchFamily="18" charset="0"/>
                          </a:rPr>
                          <m:t>𝐱</m:t>
                        </m:r>
                      </m:oMath>
                    </m:oMathPara>
                  </a14:m>
                  <a:endParaRPr lang="en-GB" sz="1999"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509069" y="6256971"/>
                  <a:ext cx="466120" cy="307648"/>
                </a:xfrm>
                <a:prstGeom prst="rect">
                  <a:avLst/>
                </a:prstGeom>
                <a:blipFill rotWithShape="0">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816615" y="6191715"/>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1</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1</m:t>
                            </m:r>
                          </m:sub>
                        </m:sSub>
                      </m:oMath>
                    </m:oMathPara>
                  </a14:m>
                  <a:endParaRPr lang="en-GB" sz="1999" dirty="0"/>
                </a:p>
              </p:txBody>
            </p:sp>
          </mc:Choice>
          <mc:Fallback xmlns="">
            <p:sp>
              <p:nvSpPr>
                <p:cNvPr id="23" name="TextBox 22"/>
                <p:cNvSpPr txBox="1">
                  <a:spLocks noRot="1" noChangeAspect="1" noMove="1" noResize="1" noEditPoints="1" noAdjustHandles="1" noChangeArrowheads="1" noChangeShapeType="1" noTextEdit="1"/>
                </p:cNvSpPr>
                <p:nvPr/>
              </p:nvSpPr>
              <p:spPr>
                <a:xfrm>
                  <a:off x="1816615" y="6191715"/>
                  <a:ext cx="466120" cy="307648"/>
                </a:xfrm>
                <a:prstGeom prst="rect">
                  <a:avLst/>
                </a:prstGeom>
                <a:blipFill rotWithShape="0">
                  <a:blip r:embed="rId13"/>
                  <a:stretch>
                    <a:fillRect l="-13158" r="-25000"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563601" y="619782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2</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2</m:t>
                            </m:r>
                          </m:sub>
                        </m:sSub>
                      </m:oMath>
                    </m:oMathPara>
                  </a14:m>
                  <a:endParaRPr lang="en-GB" sz="1999" dirty="0"/>
                </a:p>
              </p:txBody>
            </p:sp>
          </mc:Choice>
          <mc:Fallback xmlns="">
            <p:sp>
              <p:nvSpPr>
                <p:cNvPr id="24" name="TextBox 23"/>
                <p:cNvSpPr txBox="1">
                  <a:spLocks noRot="1" noChangeAspect="1" noMove="1" noResize="1" noEditPoints="1" noAdjustHandles="1" noChangeArrowheads="1" noChangeShapeType="1" noTextEdit="1"/>
                </p:cNvSpPr>
                <p:nvPr/>
              </p:nvSpPr>
              <p:spPr>
                <a:xfrm>
                  <a:off x="2563601" y="6197826"/>
                  <a:ext cx="466120" cy="307648"/>
                </a:xfrm>
                <a:prstGeom prst="rect">
                  <a:avLst/>
                </a:prstGeom>
                <a:blipFill rotWithShape="0">
                  <a:blip r:embed="rId14"/>
                  <a:stretch>
                    <a:fillRect l="-14474" r="-2763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298076" y="6208567"/>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3</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3</m:t>
                            </m:r>
                          </m:sub>
                        </m:sSub>
                      </m:oMath>
                    </m:oMathPara>
                  </a14:m>
                  <a:endParaRPr lang="en-GB" sz="1999" dirty="0"/>
                </a:p>
              </p:txBody>
            </p:sp>
          </mc:Choice>
          <mc:Fallback xmlns="">
            <p:sp>
              <p:nvSpPr>
                <p:cNvPr id="25" name="TextBox 24"/>
                <p:cNvSpPr txBox="1">
                  <a:spLocks noRot="1" noChangeAspect="1" noMove="1" noResize="1" noEditPoints="1" noAdjustHandles="1" noChangeArrowheads="1" noChangeShapeType="1" noTextEdit="1"/>
                </p:cNvSpPr>
                <p:nvPr/>
              </p:nvSpPr>
              <p:spPr>
                <a:xfrm>
                  <a:off x="3298076" y="6208567"/>
                  <a:ext cx="466120" cy="307648"/>
                </a:xfrm>
                <a:prstGeom prst="rect">
                  <a:avLst/>
                </a:prstGeom>
                <a:blipFill rotWithShape="0">
                  <a:blip r:embed="rId15"/>
                  <a:stretch>
                    <a:fillRect l="-13158" r="-28947"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011401" y="6199027"/>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4</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4</m:t>
                            </m:r>
                          </m:sub>
                        </m:sSub>
                      </m:oMath>
                    </m:oMathPara>
                  </a14:m>
                  <a:endParaRPr lang="en-GB" sz="1999" dirty="0"/>
                </a:p>
              </p:txBody>
            </p:sp>
          </mc:Choice>
          <mc:Fallback xmlns="">
            <p:sp>
              <p:nvSpPr>
                <p:cNvPr id="26" name="TextBox 25"/>
                <p:cNvSpPr txBox="1">
                  <a:spLocks noRot="1" noChangeAspect="1" noMove="1" noResize="1" noEditPoints="1" noAdjustHandles="1" noChangeArrowheads="1" noChangeShapeType="1" noTextEdit="1"/>
                </p:cNvSpPr>
                <p:nvPr/>
              </p:nvSpPr>
              <p:spPr>
                <a:xfrm>
                  <a:off x="4011401" y="6199027"/>
                  <a:ext cx="466120" cy="307648"/>
                </a:xfrm>
                <a:prstGeom prst="rect">
                  <a:avLst/>
                </a:prstGeom>
                <a:blipFill rotWithShape="0">
                  <a:blip r:embed="rId16"/>
                  <a:stretch>
                    <a:fillRect l="-12987" r="-25974"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00069" y="620373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5</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5</m:t>
                            </m:r>
                          </m:sub>
                        </m:sSub>
                      </m:oMath>
                    </m:oMathPara>
                  </a14:m>
                  <a:endParaRPr lang="en-GB" sz="1999" dirty="0"/>
                </a:p>
              </p:txBody>
            </p:sp>
          </mc:Choice>
          <mc:Fallback xmlns="">
            <p:sp>
              <p:nvSpPr>
                <p:cNvPr id="27" name="TextBox 26"/>
                <p:cNvSpPr txBox="1">
                  <a:spLocks noRot="1" noChangeAspect="1" noMove="1" noResize="1" noEditPoints="1" noAdjustHandles="1" noChangeArrowheads="1" noChangeShapeType="1" noTextEdit="1"/>
                </p:cNvSpPr>
                <p:nvPr/>
              </p:nvSpPr>
              <p:spPr>
                <a:xfrm>
                  <a:off x="4700069" y="6203736"/>
                  <a:ext cx="466120" cy="307648"/>
                </a:xfrm>
                <a:prstGeom prst="rect">
                  <a:avLst/>
                </a:prstGeom>
                <a:blipFill rotWithShape="0">
                  <a:blip r:embed="rId17"/>
                  <a:stretch>
                    <a:fillRect l="-13158" r="-28947"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398419" y="6191715"/>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6</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6</m:t>
                            </m:r>
                          </m:sub>
                        </m:sSub>
                      </m:oMath>
                    </m:oMathPara>
                  </a14:m>
                  <a:endParaRPr lang="en-GB" sz="1999" dirty="0"/>
                </a:p>
              </p:txBody>
            </p:sp>
          </mc:Choice>
          <mc:Fallback xmlns="">
            <p:sp>
              <p:nvSpPr>
                <p:cNvPr id="28" name="TextBox 27"/>
                <p:cNvSpPr txBox="1">
                  <a:spLocks noRot="1" noChangeAspect="1" noMove="1" noResize="1" noEditPoints="1" noAdjustHandles="1" noChangeArrowheads="1" noChangeShapeType="1" noTextEdit="1"/>
                </p:cNvSpPr>
                <p:nvPr/>
              </p:nvSpPr>
              <p:spPr>
                <a:xfrm>
                  <a:off x="5398419" y="6191715"/>
                  <a:ext cx="466120" cy="307648"/>
                </a:xfrm>
                <a:prstGeom prst="rect">
                  <a:avLst/>
                </a:prstGeom>
                <a:blipFill rotWithShape="0">
                  <a:blip r:embed="rId18"/>
                  <a:stretch>
                    <a:fillRect l="-14474" r="-27632"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064563" y="6189106"/>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7</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7</m:t>
                            </m:r>
                          </m:sub>
                        </m:sSub>
                      </m:oMath>
                    </m:oMathPara>
                  </a14:m>
                  <a:endParaRPr lang="en-GB" sz="1999" dirty="0"/>
                </a:p>
              </p:txBody>
            </p:sp>
          </mc:Choice>
          <mc:Fallback xmlns="">
            <p:sp>
              <p:nvSpPr>
                <p:cNvPr id="29" name="TextBox 28"/>
                <p:cNvSpPr txBox="1">
                  <a:spLocks noRot="1" noChangeAspect="1" noMove="1" noResize="1" noEditPoints="1" noAdjustHandles="1" noChangeArrowheads="1" noChangeShapeType="1" noTextEdit="1"/>
                </p:cNvSpPr>
                <p:nvPr/>
              </p:nvSpPr>
              <p:spPr>
                <a:xfrm>
                  <a:off x="6064563" y="6189106"/>
                  <a:ext cx="466120" cy="307648"/>
                </a:xfrm>
                <a:prstGeom prst="rect">
                  <a:avLst/>
                </a:prstGeom>
                <a:blipFill rotWithShape="0">
                  <a:blip r:embed="rId19"/>
                  <a:stretch>
                    <a:fillRect l="-14474" r="-27632" b="-137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767209" y="6186150"/>
                  <a:ext cx="466120" cy="3076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999" i="1">
                                <a:latin typeface="Cambria Math" panose="02040503050406030204" pitchFamily="18" charset="0"/>
                              </a:rPr>
                            </m:ctrlPr>
                          </m:sSubPr>
                          <m:e>
                            <m:r>
                              <a:rPr lang="en-GB" sz="1999" i="1">
                                <a:latin typeface="Cambria Math" panose="02040503050406030204" pitchFamily="18" charset="0"/>
                              </a:rPr>
                              <m:t>𝑎</m:t>
                            </m:r>
                          </m:e>
                          <m:sub>
                            <m:r>
                              <a:rPr lang="en-GB" sz="1999" i="1">
                                <a:latin typeface="Cambria Math" panose="02040503050406030204" pitchFamily="18" charset="0"/>
                              </a:rPr>
                              <m:t>8</m:t>
                            </m:r>
                          </m:sub>
                        </m:sSub>
                        <m:sSub>
                          <m:sSubPr>
                            <m:ctrlPr>
                              <a:rPr lang="en-GB" sz="1999" i="1">
                                <a:latin typeface="Cambria Math" panose="02040503050406030204" pitchFamily="18" charset="0"/>
                              </a:rPr>
                            </m:ctrlPr>
                          </m:sSubPr>
                          <m:e>
                            <m:r>
                              <a:rPr lang="en-GB" sz="1999" b="1">
                                <a:latin typeface="Cambria Math" panose="02040503050406030204" pitchFamily="18" charset="0"/>
                              </a:rPr>
                              <m:t>𝐮</m:t>
                            </m:r>
                          </m:e>
                          <m:sub>
                            <m:r>
                              <a:rPr lang="en-GB" sz="1999" i="1">
                                <a:latin typeface="Cambria Math" panose="02040503050406030204" pitchFamily="18" charset="0"/>
                              </a:rPr>
                              <m:t>8</m:t>
                            </m:r>
                          </m:sub>
                        </m:sSub>
                      </m:oMath>
                    </m:oMathPara>
                  </a14:m>
                  <a:endParaRPr lang="en-GB" sz="1999" dirty="0"/>
                </a:p>
              </p:txBody>
            </p:sp>
          </mc:Choice>
          <mc:Fallback xmlns="">
            <p:sp>
              <p:nvSpPr>
                <p:cNvPr id="30" name="TextBox 29"/>
                <p:cNvSpPr txBox="1">
                  <a:spLocks noRot="1" noChangeAspect="1" noMove="1" noResize="1" noEditPoints="1" noAdjustHandles="1" noChangeArrowheads="1" noChangeShapeType="1" noTextEdit="1"/>
                </p:cNvSpPr>
                <p:nvPr/>
              </p:nvSpPr>
              <p:spPr>
                <a:xfrm>
                  <a:off x="6767209" y="6186150"/>
                  <a:ext cx="466120" cy="307648"/>
                </a:xfrm>
                <a:prstGeom prst="rect">
                  <a:avLst/>
                </a:prstGeom>
                <a:blipFill rotWithShape="0">
                  <a:blip r:embed="rId20"/>
                  <a:stretch>
                    <a:fillRect l="-12987" r="-27273" b="-1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8257849" y="6260068"/>
                  <a:ext cx="3593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b="1" i="1" dirty="0">
                                <a:latin typeface="Cambria Math" panose="02040503050406030204" pitchFamily="18" charset="0"/>
                                <a:cs typeface="Arial" panose="020B0604020202020204" pitchFamily="34" charset="0"/>
                              </a:rPr>
                            </m:ctrlPr>
                          </m:accPr>
                          <m:e>
                            <m:r>
                              <a:rPr lang="en-GB" b="1" dirty="0">
                                <a:latin typeface="Cambria Math" panose="02040503050406030204" pitchFamily="18" charset="0"/>
                                <a:cs typeface="Arial" panose="020B0604020202020204" pitchFamily="34" charset="0"/>
                              </a:rPr>
                              <m:t>𝐱</m:t>
                            </m:r>
                          </m:e>
                        </m:acc>
                      </m:oMath>
                    </m:oMathPara>
                  </a14:m>
                  <a:endParaRPr lang="en-GB" dirty="0"/>
                </a:p>
              </p:txBody>
            </p:sp>
          </mc:Choice>
          <mc:Fallback xmlns="">
            <p:sp>
              <p:nvSpPr>
                <p:cNvPr id="16" name="Rectangle 15"/>
                <p:cNvSpPr>
                  <a:spLocks noRot="1" noChangeAspect="1" noMove="1" noResize="1" noEditPoints="1" noAdjustHandles="1" noChangeArrowheads="1" noChangeShapeType="1" noTextEdit="1"/>
                </p:cNvSpPr>
                <p:nvPr/>
              </p:nvSpPr>
              <p:spPr>
                <a:xfrm>
                  <a:off x="8257849" y="6260068"/>
                  <a:ext cx="359393" cy="369332"/>
                </a:xfrm>
                <a:prstGeom prst="rect">
                  <a:avLst/>
                </a:prstGeom>
                <a:blipFill rotWithShape="0">
                  <a:blip r:embed="rId21"/>
                  <a:stretch>
                    <a:fillRect r="-6780"/>
                  </a:stretch>
                </a:blipFill>
              </p:spPr>
              <p:txBody>
                <a:bodyPr/>
                <a:lstStyle/>
                <a:p>
                  <a:r>
                    <a:rPr lang="en-GB">
                      <a:noFill/>
                    </a:rPr>
                    <a:t> </a:t>
                  </a:r>
                </a:p>
              </p:txBody>
            </p:sp>
          </mc:Fallback>
        </mc:AlternateContent>
      </p:grpSp>
    </p:spTree>
    <p:extLst>
      <p:ext uri="{BB962C8B-B14F-4D97-AF65-F5344CB8AC3E}">
        <p14:creationId xmlns:p14="http://schemas.microsoft.com/office/powerpoint/2010/main" val="2332862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lang="en-GB" dirty="0"/>
              <a:t>Each face can be approximated using only the "best" </a:t>
            </a:r>
            <a:r>
              <a:rPr lang="en-GB" dirty="0" err="1"/>
              <a:t>eigenfaces</a:t>
            </a:r>
            <a:r>
              <a:rPr lang="en-GB" dirty="0"/>
              <a:t> that have the largest eigenvalues, accounting for the most data variance in the set of face images. </a:t>
            </a:r>
          </a:p>
          <a:p>
            <a:pPr lvl="1"/>
            <a:r>
              <a:rPr lang="en-GB" dirty="0"/>
              <a:t>The best M </a:t>
            </a:r>
            <a:r>
              <a:rPr lang="en-GB" dirty="0" err="1"/>
              <a:t>eigenfaces</a:t>
            </a:r>
            <a:r>
              <a:rPr lang="en-GB" dirty="0"/>
              <a:t>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GB" dirty="0"/>
              <a:t> span the M-dimensional subspace called </a:t>
            </a:r>
            <a:r>
              <a:rPr lang="en-GB" dirty="0">
                <a:solidFill>
                  <a:srgbClr val="C00000"/>
                </a:solidFill>
              </a:rPr>
              <a:t>face space</a:t>
            </a:r>
            <a:r>
              <a:rPr lang="en-GB" dirty="0"/>
              <a:t> of all possible images.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6" name="Title 1"/>
          <p:cNvSpPr>
            <a:spLocks noGrp="1"/>
          </p:cNvSpPr>
          <p:nvPr>
            <p:ph type="title"/>
          </p:nvPr>
        </p:nvSpPr>
        <p:spPr>
          <a:xfrm>
            <a:off x="152403" y="258774"/>
            <a:ext cx="8839200" cy="884239"/>
          </a:xfrm>
        </p:spPr>
        <p:txBody>
          <a:bodyPr/>
          <a:lstStyle/>
          <a:p>
            <a:r>
              <a:rPr lang="en-GB" dirty="0"/>
              <a:t>EIGENFACE approach </a:t>
            </a:r>
          </a:p>
        </p:txBody>
      </p:sp>
      <p:pic>
        <p:nvPicPr>
          <p:cNvPr id="7" name="Picture 6"/>
          <p:cNvPicPr>
            <a:picLocks noChangeAspect="1"/>
          </p:cNvPicPr>
          <p:nvPr/>
        </p:nvPicPr>
        <p:blipFill>
          <a:blip r:embed="rId2"/>
          <a:stretch>
            <a:fillRect/>
          </a:stretch>
        </p:blipFill>
        <p:spPr>
          <a:xfrm>
            <a:off x="1676406" y="2893045"/>
            <a:ext cx="5768091" cy="3660160"/>
          </a:xfrm>
          <a:prstGeom prst="rect">
            <a:avLst/>
          </a:prstGeom>
        </p:spPr>
      </p:pic>
    </p:spTree>
    <p:extLst>
      <p:ext uri="{BB962C8B-B14F-4D97-AF65-F5344CB8AC3E}">
        <p14:creationId xmlns:p14="http://schemas.microsoft.com/office/powerpoint/2010/main" val="2875380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GB" dirty="0"/>
              <a:t>The approach to face recognition involves the follow­ing steps for training: </a:t>
            </a:r>
            <a:endParaRPr lang="en-US" dirty="0"/>
          </a:p>
          <a:p>
            <a:pPr lvl="1"/>
            <a:r>
              <a:rPr lang="en-GB" dirty="0"/>
              <a:t>Step 1: obtain face images </a:t>
            </a:r>
            <a:r>
              <a:rPr lang="en-US" b="1" dirty="0"/>
              <a:t>I</a:t>
            </a:r>
            <a:r>
              <a:rPr lang="en-US" altLang="zh-CN" baseline="-25000" dirty="0"/>
              <a:t>1</a:t>
            </a:r>
            <a:r>
              <a:rPr lang="en-US" altLang="zh-CN" dirty="0"/>
              <a:t>,</a:t>
            </a:r>
            <a:r>
              <a:rPr lang="zh-CN" altLang="en-US" dirty="0"/>
              <a:t> </a:t>
            </a:r>
            <a:r>
              <a:rPr lang="en-US" altLang="zh-CN" b="1" dirty="0"/>
              <a:t>I</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altLang="zh-CN" b="1" dirty="0"/>
              <a:t>I</a:t>
            </a:r>
            <a:r>
              <a:rPr lang="en-US" i="1" baseline="-25000" dirty="0"/>
              <a:t>N</a:t>
            </a:r>
            <a:r>
              <a:rPr lang="en-US" dirty="0"/>
              <a:t> </a:t>
            </a:r>
            <a:r>
              <a:rPr lang="en-GB" dirty="0"/>
              <a:t>(training faces), where </a:t>
            </a:r>
            <a:r>
              <a:rPr lang="en-GB" i="1" dirty="0"/>
              <a:t>N</a:t>
            </a:r>
            <a:r>
              <a:rPr lang="en-GB" dirty="0"/>
              <a:t> is the number of images.</a:t>
            </a:r>
          </a:p>
          <a:p>
            <a:pPr marL="457198" lvl="1" indent="0">
              <a:buNone/>
            </a:pPr>
            <a:r>
              <a:rPr lang="en-GB" dirty="0"/>
              <a:t>(</a:t>
            </a:r>
            <a:r>
              <a:rPr lang="en-GB" b="1" dirty="0"/>
              <a:t>important: </a:t>
            </a:r>
            <a:r>
              <a:rPr lang="en-GB" dirty="0"/>
              <a:t>the face images must be </a:t>
            </a:r>
            <a:r>
              <a:rPr lang="en-GB" i="1" dirty="0" err="1"/>
              <a:t>centered</a:t>
            </a:r>
            <a:r>
              <a:rPr lang="en-GB" i="1" dirty="0"/>
              <a:t> </a:t>
            </a:r>
            <a:r>
              <a:rPr lang="en-GB" dirty="0"/>
              <a:t>and of the same </a:t>
            </a:r>
            <a:r>
              <a:rPr lang="en-GB" i="1" dirty="0"/>
              <a:t>size</a:t>
            </a:r>
            <a:r>
              <a:rPr lang="en-GB" dirty="0"/>
              <a:t>)</a:t>
            </a:r>
            <a:endParaRPr lang="en-US" dirty="0"/>
          </a:p>
          <a:p>
            <a:pPr lvl="2"/>
            <a:r>
              <a:rPr lang="en-GB" dirty="0"/>
              <a:t>Normalize for scale, orientation, translation (e.g. using eye locations)</a:t>
            </a:r>
          </a:p>
          <a:p>
            <a:pPr lvl="1"/>
            <a:r>
              <a:rPr lang="en-GB" dirty="0"/>
              <a:t>Step 2: represent every image </a:t>
            </a:r>
            <a:r>
              <a:rPr lang="en-US" altLang="zh-CN" b="1" dirty="0"/>
              <a:t>I</a:t>
            </a:r>
            <a:r>
              <a:rPr lang="en-US" altLang="zh-CN" baseline="-25000" dirty="0"/>
              <a:t>n</a:t>
            </a:r>
            <a:r>
              <a:rPr lang="en-GB" i="1" dirty="0"/>
              <a:t> </a:t>
            </a:r>
            <a:r>
              <a:rPr lang="en-GB" dirty="0"/>
              <a:t>as a vector </a:t>
            </a:r>
            <a:r>
              <a:rPr lang="en-GB" sz="2201" b="1" dirty="0" err="1"/>
              <a:t>x</a:t>
            </a:r>
            <a:r>
              <a:rPr lang="en-GB" sz="2201" baseline="-25000" dirty="0" err="1"/>
              <a:t>n</a:t>
            </a:r>
            <a:r>
              <a:rPr lang="en-GB" dirty="0"/>
              <a:t>.</a:t>
            </a:r>
          </a:p>
          <a:p>
            <a:endParaRPr lang="en-GB" dirty="0"/>
          </a:p>
          <a:p>
            <a:endParaRPr lang="en-GB" dirty="0"/>
          </a:p>
        </p:txBody>
      </p:sp>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grpSp>
        <p:nvGrpSpPr>
          <p:cNvPr id="15" name="Group 14"/>
          <p:cNvGrpSpPr/>
          <p:nvPr/>
        </p:nvGrpSpPr>
        <p:grpSpPr>
          <a:xfrm>
            <a:off x="229292" y="4121021"/>
            <a:ext cx="5105399" cy="1525847"/>
            <a:chOff x="507382" y="2895601"/>
            <a:chExt cx="5588618" cy="1600200"/>
          </a:xfrm>
        </p:grpSpPr>
        <p:sp>
          <p:nvSpPr>
            <p:cNvPr id="30" name="Oval 29"/>
            <p:cNvSpPr/>
            <p:nvPr/>
          </p:nvSpPr>
          <p:spPr>
            <a:xfrm>
              <a:off x="2957238" y="3358524"/>
              <a:ext cx="471762" cy="4729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507382" y="3056817"/>
              <a:ext cx="1656581" cy="1231901"/>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29" name="Oval 28"/>
            <p:cNvSpPr/>
            <p:nvPr/>
          </p:nvSpPr>
          <p:spPr>
            <a:xfrm>
              <a:off x="1280996" y="3209508"/>
              <a:ext cx="852604" cy="82909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2971796" y="3374312"/>
              <a:ext cx="457200"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endParaRPr>
            </a:p>
          </p:txBody>
        </p:sp>
        <p:sp>
          <p:nvSpPr>
            <p:cNvPr id="6" name="Multiply 5"/>
            <p:cNvSpPr/>
            <p:nvPr/>
          </p:nvSpPr>
          <p:spPr>
            <a:xfrm>
              <a:off x="2971796" y="3450512"/>
              <a:ext cx="152400" cy="152400"/>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7" name="Multiply 6"/>
            <p:cNvSpPr/>
            <p:nvPr/>
          </p:nvSpPr>
          <p:spPr>
            <a:xfrm>
              <a:off x="3276598" y="3450512"/>
              <a:ext cx="152400" cy="152400"/>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nvGrpSpPr>
            <p:cNvPr id="9" name="Group 8"/>
            <p:cNvGrpSpPr/>
            <p:nvPr/>
          </p:nvGrpSpPr>
          <p:grpSpPr>
            <a:xfrm rot="596182">
              <a:off x="1254263" y="3219883"/>
              <a:ext cx="880021" cy="821265"/>
              <a:chOff x="693545" y="2638778"/>
              <a:chExt cx="880021" cy="821267"/>
            </a:xfrm>
          </p:grpSpPr>
          <p:sp>
            <p:nvSpPr>
              <p:cNvPr id="10" name="Multiply 9"/>
              <p:cNvSpPr/>
              <p:nvPr/>
            </p:nvSpPr>
            <p:spPr>
              <a:xfrm>
                <a:off x="744810" y="2775656"/>
                <a:ext cx="293340" cy="27375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1" name="Multiply 10"/>
              <p:cNvSpPr/>
              <p:nvPr/>
            </p:nvSpPr>
            <p:spPr>
              <a:xfrm>
                <a:off x="1184821" y="2775656"/>
                <a:ext cx="293340" cy="273756"/>
              </a:xfrm>
              <a:prstGeom prst="mathMultiply">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2" name="Rectangle 11"/>
              <p:cNvSpPr/>
              <p:nvPr/>
            </p:nvSpPr>
            <p:spPr>
              <a:xfrm>
                <a:off x="693545" y="2638778"/>
                <a:ext cx="880021" cy="8212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sp>
          <p:nvSpPr>
            <p:cNvPr id="13" name="TextBox 12"/>
            <p:cNvSpPr txBox="1"/>
            <p:nvPr/>
          </p:nvSpPr>
          <p:spPr>
            <a:xfrm>
              <a:off x="2999282" y="3069520"/>
              <a:ext cx="251459" cy="338426"/>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W</a:t>
              </a:r>
              <a:endParaRPr lang="en-GB" sz="1599" dirty="0">
                <a:latin typeface="Arial" panose="020B0604020202020204" pitchFamily="34" charset="0"/>
                <a:cs typeface="Arial" panose="020B0604020202020204" pitchFamily="34" charset="0"/>
              </a:endParaRPr>
            </a:p>
          </p:txBody>
        </p:sp>
        <p:sp>
          <p:nvSpPr>
            <p:cNvPr id="14" name="TextBox 13"/>
            <p:cNvSpPr txBox="1"/>
            <p:nvPr/>
          </p:nvSpPr>
          <p:spPr>
            <a:xfrm>
              <a:off x="3429003" y="3450520"/>
              <a:ext cx="228599" cy="338426"/>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H</a:t>
              </a:r>
              <a:endParaRPr lang="en-GB" sz="1599" dirty="0">
                <a:latin typeface="Arial" panose="020B0604020202020204" pitchFamily="34" charset="0"/>
                <a:cs typeface="Arial" panose="020B0604020202020204" pitchFamily="34" charset="0"/>
              </a:endParaRPr>
            </a:p>
          </p:txBody>
        </p:sp>
        <p:sp>
          <p:nvSpPr>
            <p:cNvPr id="17" name="Rectangle 16"/>
            <p:cNvSpPr/>
            <p:nvPr/>
          </p:nvSpPr>
          <p:spPr>
            <a:xfrm>
              <a:off x="4343400" y="2895601"/>
              <a:ext cx="93242" cy="1600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18" name="TextBox 17"/>
            <p:cNvSpPr txBox="1"/>
            <p:nvPr/>
          </p:nvSpPr>
          <p:spPr>
            <a:xfrm>
              <a:off x="4627837" y="3843343"/>
              <a:ext cx="1468163" cy="338426"/>
            </a:xfrm>
            <a:prstGeom prst="rect">
              <a:avLst/>
            </a:prstGeom>
            <a:noFill/>
          </p:spPr>
          <p:txBody>
            <a:bodyPr wrap="square" rtlCol="0">
              <a:spAutoFit/>
            </a:bodyPr>
            <a:lstStyle/>
            <a:p>
              <a:r>
                <a:rPr lang="en-GB" sz="1599" i="1" dirty="0">
                  <a:latin typeface="Arial" panose="020B0604020202020204" pitchFamily="34" charset="0"/>
                  <a:cs typeface="Arial" panose="020B0604020202020204" pitchFamily="34" charset="0"/>
                </a:rPr>
                <a:t>where D</a:t>
              </a:r>
              <a:r>
                <a:rPr lang="en-GB" sz="1599" dirty="0">
                  <a:latin typeface="Arial" panose="020B0604020202020204" pitchFamily="34" charset="0"/>
                  <a:cs typeface="Arial" panose="020B0604020202020204" pitchFamily="34" charset="0"/>
                </a:rPr>
                <a:t>=WH</a:t>
              </a:r>
            </a:p>
          </p:txBody>
        </p:sp>
        <p:graphicFrame>
          <p:nvGraphicFramePr>
            <p:cNvPr id="19" name="Object 5"/>
            <p:cNvGraphicFramePr>
              <a:graphicFrameLocks noChangeAspect="1"/>
            </p:cNvGraphicFramePr>
            <p:nvPr>
              <p:extLst/>
            </p:nvPr>
          </p:nvGraphicFramePr>
          <p:xfrm>
            <a:off x="4616450" y="3455988"/>
            <a:ext cx="935038" cy="336550"/>
          </p:xfrm>
          <a:graphic>
            <a:graphicData uri="http://schemas.openxmlformats.org/presentationml/2006/ole">
              <mc:AlternateContent xmlns:mc="http://schemas.openxmlformats.org/markup-compatibility/2006">
                <mc:Choice xmlns:v="urn:schemas-microsoft-com:vml" Requires="v">
                  <p:oleObj spid="_x0000_s147588" name="Equation" r:id="rId4" imgW="533160" imgH="190440" progId="Equation.3">
                    <p:embed/>
                  </p:oleObj>
                </mc:Choice>
                <mc:Fallback>
                  <p:oleObj name="Equation" r:id="rId4" imgW="533160" imgH="190440" progId="Equation.3">
                    <p:embed/>
                    <p:pic>
                      <p:nvPicPr>
                        <p:cNvPr id="0" name=""/>
                        <p:cNvPicPr>
                          <a:picLocks noChangeAspect="1" noChangeArrowheads="1"/>
                        </p:cNvPicPr>
                        <p:nvPr/>
                      </p:nvPicPr>
                      <p:blipFill>
                        <a:blip r:embed="rId5"/>
                        <a:srcRect/>
                        <a:stretch>
                          <a:fillRect/>
                        </a:stretch>
                      </p:blipFill>
                      <p:spPr bwMode="auto">
                        <a:xfrm>
                          <a:off x="4616450" y="3455988"/>
                          <a:ext cx="935038"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cxnSp>
          <p:nvCxnSpPr>
            <p:cNvPr id="23" name="Straight Arrow Connector 22"/>
            <p:cNvCxnSpPr/>
            <p:nvPr/>
          </p:nvCxnSpPr>
          <p:spPr>
            <a:xfrm>
              <a:off x="3749812" y="3666412"/>
              <a:ext cx="441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362200" y="3666412"/>
              <a:ext cx="4411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12857" t="8095" r="9354" b="11173"/>
          <a:stretch/>
        </p:blipFill>
        <p:spPr>
          <a:xfrm>
            <a:off x="5372093" y="3748091"/>
            <a:ext cx="3505905" cy="2728909"/>
          </a:xfrm>
          <a:prstGeom prst="rect">
            <a:avLst/>
          </a:prstGeom>
        </p:spPr>
      </p:pic>
      <p:sp>
        <p:nvSpPr>
          <p:cNvPr id="28" name="TextBox 27"/>
          <p:cNvSpPr txBox="1"/>
          <p:nvPr/>
        </p:nvSpPr>
        <p:spPr>
          <a:xfrm>
            <a:off x="5360443" y="3461615"/>
            <a:ext cx="229717" cy="322701"/>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W</a:t>
            </a:r>
            <a:endParaRPr lang="en-GB" sz="1599" dirty="0">
              <a:latin typeface="Arial" panose="020B0604020202020204" pitchFamily="34" charset="0"/>
              <a:cs typeface="Arial" panose="020B0604020202020204" pitchFamily="34" charset="0"/>
            </a:endParaRPr>
          </a:p>
        </p:txBody>
      </p:sp>
      <p:sp>
        <p:nvSpPr>
          <p:cNvPr id="31" name="TextBox 30"/>
          <p:cNvSpPr txBox="1"/>
          <p:nvPr/>
        </p:nvSpPr>
        <p:spPr>
          <a:xfrm>
            <a:off x="5087568" y="3805456"/>
            <a:ext cx="208833" cy="322701"/>
          </a:xfrm>
          <a:prstGeom prst="rect">
            <a:avLst/>
          </a:prstGeom>
          <a:noFill/>
        </p:spPr>
        <p:txBody>
          <a:bodyPr wrap="square" rtlCol="0">
            <a:spAutoFit/>
          </a:bodyPr>
          <a:lstStyle/>
          <a:p>
            <a:r>
              <a:rPr lang="en-US" sz="1599" dirty="0">
                <a:latin typeface="Arial" panose="020B0604020202020204" pitchFamily="34" charset="0"/>
                <a:cs typeface="Arial" panose="020B0604020202020204" pitchFamily="34" charset="0"/>
              </a:rPr>
              <a:t>H</a:t>
            </a:r>
            <a:endParaRPr lang="en-GB" sz="1599"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3481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1"/>
            <a:r>
              <a:rPr lang="en-GB" dirty="0"/>
              <a:t>Step 3: compute the average face vector    </a:t>
            </a:r>
          </a:p>
          <a:p>
            <a:endParaRPr lang="en-US" dirty="0"/>
          </a:p>
          <a:p>
            <a:endParaRPr lang="en-GB" dirty="0"/>
          </a:p>
          <a:p>
            <a:endParaRPr lang="en-GB" dirty="0"/>
          </a:p>
          <a:p>
            <a:pPr lvl="1"/>
            <a:r>
              <a:rPr lang="en-GB" dirty="0"/>
              <a:t>Step 4: subtract the mean face:</a:t>
            </a:r>
          </a:p>
          <a:p>
            <a:endParaRPr lang="en-GB" dirty="0"/>
          </a:p>
          <a:p>
            <a:endParaRPr lang="en-GB" dirty="0"/>
          </a:p>
          <a:p>
            <a:pPr lvl="1"/>
            <a:r>
              <a:rPr lang="en-GB" dirty="0"/>
              <a:t>Step 5: compute the covariance matrix S</a:t>
            </a:r>
          </a:p>
          <a:p>
            <a:endParaRPr lang="en-GB" dirty="0"/>
          </a:p>
          <a:p>
            <a:endParaRPr lang="en-GB" dirty="0"/>
          </a:p>
          <a:p>
            <a:endParaRPr lang="en-GB" dirty="0"/>
          </a:p>
          <a:p>
            <a:endParaRPr lang="en-GB" dirty="0"/>
          </a:p>
          <a:p>
            <a:endParaRPr lang="en-GB" dirty="0"/>
          </a:p>
        </p:txBody>
      </p:sp>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graphicFrame>
        <p:nvGraphicFramePr>
          <p:cNvPr id="19" name="Object 5"/>
          <p:cNvGraphicFramePr>
            <a:graphicFrameLocks noChangeAspect="1"/>
          </p:cNvGraphicFramePr>
          <p:nvPr>
            <p:extLst/>
          </p:nvPr>
        </p:nvGraphicFramePr>
        <p:xfrm>
          <a:off x="5334001" y="5440662"/>
          <a:ext cx="801687" cy="336550"/>
        </p:xfrm>
        <a:graphic>
          <a:graphicData uri="http://schemas.openxmlformats.org/presentationml/2006/ole">
            <mc:AlternateContent xmlns:mc="http://schemas.openxmlformats.org/markup-compatibility/2006">
              <mc:Choice xmlns:v="urn:schemas-microsoft-com:vml" Requires="v">
                <p:oleObj spid="_x0000_s148872" name="Equation" r:id="rId3" imgW="457200" imgH="190440" progId="Equation.3">
                  <p:embed/>
                </p:oleObj>
              </mc:Choice>
              <mc:Fallback>
                <p:oleObj name="Equation" r:id="rId3" imgW="457200" imgH="190440" progId="Equation.3">
                  <p:embed/>
                  <p:pic>
                    <p:nvPicPr>
                      <p:cNvPr id="0" name=""/>
                      <p:cNvPicPr>
                        <a:picLocks noChangeAspect="1" noChangeArrowheads="1"/>
                      </p:cNvPicPr>
                      <p:nvPr/>
                    </p:nvPicPr>
                    <p:blipFill>
                      <a:blip r:embed="rId4"/>
                      <a:srcRect/>
                      <a:stretch>
                        <a:fillRect/>
                      </a:stretch>
                    </p:blipFill>
                    <p:spPr bwMode="auto">
                      <a:xfrm>
                        <a:off x="5334001" y="5440662"/>
                        <a:ext cx="801687"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3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390"/>
          <a:stretch/>
        </p:blipFill>
        <p:spPr bwMode="auto">
          <a:xfrm>
            <a:off x="3505200" y="1676400"/>
            <a:ext cx="2387096" cy="70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Object 4"/>
          <p:cNvGraphicFramePr>
            <a:graphicFrameLocks noChangeAspect="1"/>
          </p:cNvGraphicFramePr>
          <p:nvPr>
            <p:extLst/>
          </p:nvPr>
        </p:nvGraphicFramePr>
        <p:xfrm>
          <a:off x="5257800" y="1267014"/>
          <a:ext cx="252412" cy="303212"/>
        </p:xfrm>
        <a:graphic>
          <a:graphicData uri="http://schemas.openxmlformats.org/presentationml/2006/ole">
            <mc:AlternateContent xmlns:mc="http://schemas.openxmlformats.org/markup-compatibility/2006">
              <mc:Choice xmlns:v="urn:schemas-microsoft-com:vml" Requires="v">
                <p:oleObj spid="_x0000_s148873" name="Equation" r:id="rId6" imgW="126720" imgH="152280" progId="Equation.3">
                  <p:embed/>
                </p:oleObj>
              </mc:Choice>
              <mc:Fallback>
                <p:oleObj name="Equation" r:id="rId6" imgW="126720" imgH="152280" progId="Equation.3">
                  <p:embed/>
                  <p:pic>
                    <p:nvPicPr>
                      <p:cNvPr id="0" name=""/>
                      <p:cNvPicPr>
                        <a:picLocks noChangeAspect="1" noChangeArrowheads="1"/>
                      </p:cNvPicPr>
                      <p:nvPr/>
                    </p:nvPicPr>
                    <p:blipFill>
                      <a:blip r:embed="rId7"/>
                      <a:srcRect/>
                      <a:stretch>
                        <a:fillRect/>
                      </a:stretch>
                    </p:blipFill>
                    <p:spPr bwMode="auto">
                      <a:xfrm>
                        <a:off x="5257800" y="1267014"/>
                        <a:ext cx="252412" cy="303212"/>
                      </a:xfrm>
                      <a:prstGeom prst="rect">
                        <a:avLst/>
                      </a:prstGeom>
                      <a:noFill/>
                    </p:spPr>
                  </p:pic>
                </p:oleObj>
              </mc:Fallback>
            </mc:AlternateContent>
          </a:graphicData>
        </a:graphic>
      </p:graphicFrame>
      <p:pic>
        <p:nvPicPr>
          <p:cNvPr id="34" name="Picture 33"/>
          <p:cNvPicPr>
            <a:picLocks noChangeAspect="1"/>
          </p:cNvPicPr>
          <p:nvPr/>
        </p:nvPicPr>
        <p:blipFill rotWithShape="1">
          <a:blip r:embed="rId8" cstate="print">
            <a:extLst>
              <a:ext uri="{28A0092B-C50C-407E-A947-70E740481C1C}">
                <a14:useLocalDpi xmlns:a14="http://schemas.microsoft.com/office/drawing/2010/main" val="0"/>
              </a:ext>
            </a:extLst>
          </a:blip>
          <a:srcRect l="27142" t="8095" r="22857" b="11906"/>
          <a:stretch/>
        </p:blipFill>
        <p:spPr>
          <a:xfrm>
            <a:off x="6400800" y="1143000"/>
            <a:ext cx="1371599" cy="1645915"/>
          </a:xfrm>
          <a:prstGeom prst="rect">
            <a:avLst/>
          </a:prstGeom>
        </p:spPr>
      </p:pic>
      <p:pic>
        <p:nvPicPr>
          <p:cNvPr id="39" name="Picture 38"/>
          <p:cNvPicPr>
            <a:picLocks noChangeAspect="1"/>
          </p:cNvPicPr>
          <p:nvPr/>
        </p:nvPicPr>
        <p:blipFill>
          <a:blip r:embed="rId9"/>
          <a:stretch>
            <a:fillRect/>
          </a:stretch>
        </p:blipFill>
        <p:spPr>
          <a:xfrm>
            <a:off x="3638937" y="3124201"/>
            <a:ext cx="1999865" cy="457199"/>
          </a:xfrm>
          <a:prstGeom prst="rect">
            <a:avLst/>
          </a:prstGeom>
        </p:spPr>
      </p:pic>
      <p:pic>
        <p:nvPicPr>
          <p:cNvPr id="41" name="Picture 40"/>
          <p:cNvPicPr>
            <a:picLocks noChangeAspect="1"/>
          </p:cNvPicPr>
          <p:nvPr/>
        </p:nvPicPr>
        <p:blipFill>
          <a:blip r:embed="rId10"/>
          <a:stretch>
            <a:fillRect/>
          </a:stretch>
        </p:blipFill>
        <p:spPr>
          <a:xfrm>
            <a:off x="2754435" y="5410206"/>
            <a:ext cx="2579566" cy="532801"/>
          </a:xfrm>
          <a:prstGeom prst="rect">
            <a:avLst/>
          </a:prstGeom>
        </p:spPr>
      </p:pic>
      <p:graphicFrame>
        <p:nvGraphicFramePr>
          <p:cNvPr id="42" name="Object 5"/>
          <p:cNvGraphicFramePr>
            <a:graphicFrameLocks noChangeAspect="1"/>
          </p:cNvGraphicFramePr>
          <p:nvPr>
            <p:extLst/>
          </p:nvPr>
        </p:nvGraphicFramePr>
        <p:xfrm>
          <a:off x="7311851" y="4580947"/>
          <a:ext cx="801687" cy="336550"/>
        </p:xfrm>
        <a:graphic>
          <a:graphicData uri="http://schemas.openxmlformats.org/presentationml/2006/ole">
            <mc:AlternateContent xmlns:mc="http://schemas.openxmlformats.org/markup-compatibility/2006">
              <mc:Choice xmlns:v="urn:schemas-microsoft-com:vml" Requires="v">
                <p:oleObj spid="_x0000_s148874" name="Equation" r:id="rId11" imgW="457200" imgH="190440" progId="Equation.3">
                  <p:embed/>
                </p:oleObj>
              </mc:Choice>
              <mc:Fallback>
                <p:oleObj name="Equation" r:id="rId11" imgW="457200" imgH="190440" progId="Equation.3">
                  <p:embed/>
                  <p:pic>
                    <p:nvPicPr>
                      <p:cNvPr id="0" name=""/>
                      <p:cNvPicPr>
                        <a:picLocks noChangeAspect="1" noChangeArrowheads="1"/>
                      </p:cNvPicPr>
                      <p:nvPr/>
                    </p:nvPicPr>
                    <p:blipFill>
                      <a:blip r:embed="rId12"/>
                      <a:srcRect/>
                      <a:stretch>
                        <a:fillRect/>
                      </a:stretch>
                    </p:blipFill>
                    <p:spPr bwMode="auto">
                      <a:xfrm>
                        <a:off x="7311851" y="4580947"/>
                        <a:ext cx="801687" cy="336550"/>
                      </a:xfrm>
                      <a:prstGeom prst="rect">
                        <a:avLst/>
                      </a:prstGeom>
                      <a:noFill/>
                      <a:extLst>
                        <a:ext uri="{909E8E84-426E-40DD-AFC4-6F175D3DCCD1}">
                          <a14:hiddenFill xmlns:a14="http://schemas.microsoft.com/office/drawing/2010/main">
                            <a:solidFill>
                              <a:schemeClr val="tx1"/>
                            </a:solidFill>
                          </a14:hiddenFill>
                        </a:ext>
                      </a:extLst>
                    </p:spPr>
                  </p:pic>
                </p:oleObj>
              </mc:Fallback>
            </mc:AlternateContent>
          </a:graphicData>
        </a:graphic>
      </p:graphicFrame>
      <p:pic>
        <p:nvPicPr>
          <p:cNvPr id="8" name="Picture 7"/>
          <p:cNvPicPr>
            <a:picLocks noChangeAspect="1"/>
          </p:cNvPicPr>
          <p:nvPr/>
        </p:nvPicPr>
        <p:blipFill>
          <a:blip r:embed="rId13"/>
          <a:stretch>
            <a:fillRect/>
          </a:stretch>
        </p:blipFill>
        <p:spPr>
          <a:xfrm>
            <a:off x="1351906" y="4335731"/>
            <a:ext cx="5932627" cy="892885"/>
          </a:xfrm>
          <a:prstGeom prst="rect">
            <a:avLst/>
          </a:prstGeom>
        </p:spPr>
      </p:pic>
    </p:spTree>
    <p:extLst>
      <p:ext uri="{BB962C8B-B14F-4D97-AF65-F5344CB8AC3E}">
        <p14:creationId xmlns:p14="http://schemas.microsoft.com/office/powerpoint/2010/main" val="767428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p:txBody>
          <a:bodyPr/>
          <a:lstStyle/>
          <a:p>
            <a:pPr lvl="1"/>
            <a:r>
              <a:rPr lang="en-GB" dirty="0"/>
              <a:t>Step 6: compute the eigenvectors of S=(1/N)AA</a:t>
            </a:r>
            <a:r>
              <a:rPr lang="en-GB" i="1" baseline="30000" dirty="0"/>
              <a:t>T </a:t>
            </a:r>
            <a:r>
              <a:rPr lang="en-GB" dirty="0"/>
              <a:t>: </a:t>
            </a:r>
          </a:p>
          <a:p>
            <a:r>
              <a:rPr lang="en-GB" sz="1800" dirty="0"/>
              <a:t>	(</a:t>
            </a:r>
            <a:r>
              <a:rPr lang="en-GB" sz="1800" i="1" dirty="0" err="1"/>
              <a:t>i</a:t>
            </a:r>
            <a:r>
              <a:rPr lang="en-GB" sz="1800" i="1" dirty="0"/>
              <a:t>=1,…,D, if S is the full-rank matrix).</a:t>
            </a:r>
          </a:p>
          <a:p>
            <a:pPr lvl="1"/>
            <a:r>
              <a:rPr lang="en-GB" dirty="0"/>
              <a:t>Step 7: keep the best </a:t>
            </a:r>
            <a:r>
              <a:rPr lang="en-GB" i="1" dirty="0"/>
              <a:t>M </a:t>
            </a:r>
            <a:r>
              <a:rPr lang="en-GB" dirty="0"/>
              <a:t>eigenvectors, </a:t>
            </a:r>
            <a:r>
              <a:rPr lang="en-US" b="1" dirty="0"/>
              <a:t>u</a:t>
            </a:r>
            <a:r>
              <a:rPr lang="en-US" altLang="zh-CN" baseline="-25000" dirty="0"/>
              <a:t>1</a:t>
            </a:r>
            <a:r>
              <a:rPr lang="en-US" altLang="zh-CN" dirty="0"/>
              <a:t>,</a:t>
            </a:r>
            <a:r>
              <a:rPr lang="zh-CN" altLang="en-US" dirty="0"/>
              <a:t> </a:t>
            </a:r>
            <a:r>
              <a:rPr lang="en-US" b="1" dirty="0"/>
              <a:t>u</a:t>
            </a:r>
            <a:r>
              <a:rPr lang="zh-CN" altLang="zh-CN" baseline="-25000" dirty="0"/>
              <a:t>2</a:t>
            </a:r>
            <a:r>
              <a:rPr lang="en-US" altLang="zh-CN" dirty="0"/>
              <a:t>,</a:t>
            </a:r>
            <a:r>
              <a:rPr lang="zh-CN" altLang="en-US" dirty="0"/>
              <a:t> </a:t>
            </a:r>
            <a:r>
              <a:rPr lang="en-US" altLang="zh-CN" dirty="0"/>
              <a:t>…</a:t>
            </a:r>
            <a:r>
              <a:rPr lang="zh-CN" altLang="en-US" dirty="0"/>
              <a:t> </a:t>
            </a:r>
            <a:r>
              <a:rPr lang="en-US" altLang="zh-CN" dirty="0"/>
              <a:t>,</a:t>
            </a:r>
            <a:r>
              <a:rPr lang="zh-CN" altLang="en-US" dirty="0"/>
              <a:t> </a:t>
            </a:r>
            <a:r>
              <a:rPr lang="en-US" b="1" dirty="0" err="1"/>
              <a:t>u</a:t>
            </a:r>
            <a:r>
              <a:rPr lang="en-US" i="1" baseline="-25000" dirty="0" err="1"/>
              <a:t>M</a:t>
            </a:r>
            <a:r>
              <a:rPr lang="en-GB" dirty="0"/>
              <a:t> (corresponding to the </a:t>
            </a:r>
            <a:r>
              <a:rPr lang="en-GB" i="1" dirty="0"/>
              <a:t>M </a:t>
            </a:r>
            <a:r>
              <a:rPr lang="en-GB" dirty="0"/>
              <a:t>largest eigenvalues).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1712" y="1219206"/>
            <a:ext cx="1614488" cy="461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2500" t="6485" r="9167" b="10986"/>
          <a:stretch/>
        </p:blipFill>
        <p:spPr>
          <a:xfrm>
            <a:off x="4114800" y="3145623"/>
            <a:ext cx="4954551" cy="289894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8572" t="2380" r="7142" b="4286"/>
          <a:stretch/>
        </p:blipFill>
        <p:spPr>
          <a:xfrm>
            <a:off x="76200" y="2971799"/>
            <a:ext cx="4037046" cy="3352801"/>
          </a:xfrm>
          <a:prstGeom prst="rect">
            <a:avLst/>
          </a:prstGeom>
        </p:spPr>
      </p:pic>
      <p:sp>
        <p:nvSpPr>
          <p:cNvPr id="8" name="Content Placeholder 6"/>
          <p:cNvSpPr txBox="1">
            <a:spLocks/>
          </p:cNvSpPr>
          <p:nvPr/>
        </p:nvSpPr>
        <p:spPr>
          <a:xfrm>
            <a:off x="5943600" y="6090242"/>
            <a:ext cx="20574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Top 50 </a:t>
            </a:r>
            <a:r>
              <a:rPr lang="en-GB" sz="1400" dirty="0" err="1"/>
              <a:t>eigenfaces</a:t>
            </a:r>
            <a:endParaRPr lang="en-GB" sz="1400" dirty="0"/>
          </a:p>
        </p:txBody>
      </p:sp>
    </p:spTree>
    <p:extLst>
      <p:ext uri="{BB962C8B-B14F-4D97-AF65-F5344CB8AC3E}">
        <p14:creationId xmlns:p14="http://schemas.microsoft.com/office/powerpoint/2010/main" val="169801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p:txBody>
          <a:bodyPr/>
          <a:lstStyle/>
          <a:p>
            <a:r>
              <a:rPr lang="en-GB" b="1" dirty="0"/>
              <a:t>Representing faces onto </a:t>
            </a:r>
            <a:r>
              <a:rPr lang="en-GB" b="1" dirty="0" err="1"/>
              <a:t>eigenfaces</a:t>
            </a:r>
            <a:endParaRPr lang="en-GB" b="1" dirty="0"/>
          </a:p>
          <a:p>
            <a:pPr lvl="1"/>
            <a:r>
              <a:rPr lang="en-GB" dirty="0"/>
              <a:t>Step 8: each normalized training face</a:t>
            </a:r>
            <a:r>
              <a:rPr lang="en-GB" i="1" dirty="0"/>
              <a:t>        </a:t>
            </a:r>
            <a:r>
              <a:rPr lang="en-GB" dirty="0"/>
              <a:t>is represented by its projections:</a:t>
            </a:r>
          </a:p>
          <a:p>
            <a:pPr lvl="1"/>
            <a:endParaRPr lang="en-GB" dirty="0"/>
          </a:p>
          <a:p>
            <a:pPr lvl="1"/>
            <a:endParaRPr lang="en-GB" dirty="0"/>
          </a:p>
          <a:p>
            <a:pPr marL="457198" lvl="1" indent="0">
              <a:buNone/>
            </a:pPr>
            <a:r>
              <a:rPr lang="en-GB" dirty="0"/>
              <a:t>	where                           , </a:t>
            </a:r>
            <a:r>
              <a:rPr lang="en-GB" i="1" dirty="0" err="1"/>
              <a:t>i</a:t>
            </a:r>
            <a:r>
              <a:rPr lang="en-GB" i="1" dirty="0"/>
              <a:t> </a:t>
            </a:r>
            <a:r>
              <a:rPr lang="en-GB" dirty="0"/>
              <a:t>=1,…,</a:t>
            </a:r>
            <a:r>
              <a:rPr lang="en-GB" i="1" dirty="0"/>
              <a:t>M</a:t>
            </a:r>
          </a:p>
          <a:p>
            <a:pPr marL="457198" lvl="1" indent="0">
              <a:buNone/>
            </a:pPr>
            <a:endParaRPr lang="en-GB" dirty="0"/>
          </a:p>
          <a:p>
            <a:pPr lvl="1"/>
            <a:r>
              <a:rPr lang="en-GB" dirty="0"/>
              <a:t>Step 9 (optional): each face in the training set can be reconstructed as a linear combination of the best </a:t>
            </a:r>
            <a:r>
              <a:rPr lang="en-GB" i="1" dirty="0"/>
              <a:t>M </a:t>
            </a:r>
            <a:r>
              <a:rPr lang="en-GB" dirty="0"/>
              <a:t>eigenvectors: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p:cNvPicPr>
            <a:picLocks noChangeAspect="1"/>
          </p:cNvPicPr>
          <p:nvPr/>
        </p:nvPicPr>
        <p:blipFill>
          <a:blip r:embed="rId2"/>
          <a:stretch>
            <a:fillRect/>
          </a:stretch>
        </p:blipFill>
        <p:spPr>
          <a:xfrm>
            <a:off x="4868313" y="1517113"/>
            <a:ext cx="394835" cy="474089"/>
          </a:xfrm>
          <a:prstGeom prst="rect">
            <a:avLst/>
          </a:prstGeom>
        </p:spPr>
      </p:pic>
      <p:pic>
        <p:nvPicPr>
          <p:cNvPr id="6" name="Picture 5"/>
          <p:cNvPicPr>
            <a:picLocks noChangeAspect="1"/>
          </p:cNvPicPr>
          <p:nvPr/>
        </p:nvPicPr>
        <p:blipFill>
          <a:blip r:embed="rId3"/>
          <a:stretch>
            <a:fillRect/>
          </a:stretch>
        </p:blipFill>
        <p:spPr>
          <a:xfrm>
            <a:off x="1905000" y="2503213"/>
            <a:ext cx="1587233" cy="544787"/>
          </a:xfrm>
          <a:prstGeom prst="rect">
            <a:avLst/>
          </a:prstGeom>
        </p:spPr>
      </p:pic>
      <p:pic>
        <p:nvPicPr>
          <p:cNvPr id="8" name="Picture 7"/>
          <p:cNvPicPr>
            <a:picLocks noChangeAspect="1"/>
          </p:cNvPicPr>
          <p:nvPr/>
        </p:nvPicPr>
        <p:blipFill>
          <a:blip r:embed="rId4"/>
          <a:stretch>
            <a:fillRect/>
          </a:stretch>
        </p:blipFill>
        <p:spPr>
          <a:xfrm>
            <a:off x="3278131" y="3845398"/>
            <a:ext cx="2587739" cy="976983"/>
          </a:xfrm>
          <a:prstGeom prst="rect">
            <a:avLst/>
          </a:prstGeom>
        </p:spPr>
      </p:pic>
      <p:pic>
        <p:nvPicPr>
          <p:cNvPr id="9" name="Picture 4"/>
          <p:cNvPicPr>
            <a:picLocks noChangeAspect="1" noChangeArrowheads="1"/>
          </p:cNvPicPr>
          <p:nvPr/>
        </p:nvPicPr>
        <p:blipFill>
          <a:blip r:embed="rId5" cstate="print"/>
          <a:srcRect/>
          <a:stretch>
            <a:fillRect/>
          </a:stretch>
        </p:blipFill>
        <p:spPr bwMode="auto">
          <a:xfrm>
            <a:off x="3398747" y="4833621"/>
            <a:ext cx="3840253" cy="1719579"/>
          </a:xfrm>
          <a:prstGeom prst="rect">
            <a:avLst/>
          </a:prstGeom>
          <a:noFill/>
          <a:ln w="9525">
            <a:noFill/>
            <a:miter lim="800000"/>
            <a:headEnd/>
            <a:tailEnd/>
          </a:ln>
        </p:spPr>
      </p:pic>
      <p:pic>
        <p:nvPicPr>
          <p:cNvPr id="10" name="Picture 11"/>
          <p:cNvPicPr>
            <a:picLocks noChangeAspect="1" noChangeArrowheads="1"/>
          </p:cNvPicPr>
          <p:nvPr/>
        </p:nvPicPr>
        <p:blipFill>
          <a:blip r:embed="rId6" cstate="print"/>
          <a:srcRect/>
          <a:stretch>
            <a:fillRect/>
          </a:stretch>
        </p:blipFill>
        <p:spPr bwMode="auto">
          <a:xfrm>
            <a:off x="1717482" y="5055030"/>
            <a:ext cx="1089501" cy="1276759"/>
          </a:xfrm>
          <a:prstGeom prst="rect">
            <a:avLst/>
          </a:prstGeom>
          <a:noFill/>
          <a:ln w="9525">
            <a:noFill/>
            <a:miter lim="800000"/>
            <a:headEnd/>
            <a:tailEnd/>
          </a:ln>
        </p:spPr>
      </p:pic>
      <p:sp>
        <p:nvSpPr>
          <p:cNvPr id="11" name="Content Placeholder 6"/>
          <p:cNvSpPr txBox="1">
            <a:spLocks/>
          </p:cNvSpPr>
          <p:nvPr/>
        </p:nvSpPr>
        <p:spPr>
          <a:xfrm>
            <a:off x="7329242" y="6019800"/>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Illustration of face reconstruction</a:t>
            </a:r>
          </a:p>
        </p:txBody>
      </p:sp>
      <p:pic>
        <p:nvPicPr>
          <p:cNvPr id="13" name="Picture 12"/>
          <p:cNvPicPr>
            <a:picLocks noChangeAspect="1"/>
          </p:cNvPicPr>
          <p:nvPr/>
        </p:nvPicPr>
        <p:blipFill>
          <a:blip r:embed="rId7"/>
          <a:stretch>
            <a:fillRect/>
          </a:stretch>
        </p:blipFill>
        <p:spPr>
          <a:xfrm>
            <a:off x="1066800" y="1981200"/>
            <a:ext cx="3401369" cy="569300"/>
          </a:xfrm>
          <a:prstGeom prst="rect">
            <a:avLst/>
          </a:prstGeom>
        </p:spPr>
      </p:pic>
    </p:spTree>
    <p:extLst>
      <p:ext uri="{BB962C8B-B14F-4D97-AF65-F5344CB8AC3E}">
        <p14:creationId xmlns:p14="http://schemas.microsoft.com/office/powerpoint/2010/main" val="466074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DBED-47CB-4FCC-A2B6-E07C23F32F43}"/>
              </a:ext>
            </a:extLst>
          </p:cNvPr>
          <p:cNvSpPr>
            <a:spLocks noGrp="1"/>
          </p:cNvSpPr>
          <p:nvPr>
            <p:ph type="title"/>
          </p:nvPr>
        </p:nvSpPr>
        <p:spPr/>
        <p:txBody>
          <a:bodyPr/>
          <a:lstStyle/>
          <a:p>
            <a:r>
              <a:rPr lang="en-GB" dirty="0"/>
              <a:t>Some references</a:t>
            </a:r>
          </a:p>
        </p:txBody>
      </p:sp>
      <p:sp>
        <p:nvSpPr>
          <p:cNvPr id="3" name="Content Placeholder 2">
            <a:extLst>
              <a:ext uri="{FF2B5EF4-FFF2-40B4-BE49-F238E27FC236}">
                <a16:creationId xmlns:a16="http://schemas.microsoft.com/office/drawing/2014/main" id="{D5D0F926-66D6-4F84-9651-7A50279C2857}"/>
              </a:ext>
            </a:extLst>
          </p:cNvPr>
          <p:cNvSpPr>
            <a:spLocks noGrp="1"/>
          </p:cNvSpPr>
          <p:nvPr>
            <p:ph idx="1"/>
          </p:nvPr>
        </p:nvSpPr>
        <p:spPr/>
        <p:txBody>
          <a:bodyPr>
            <a:normAutofit/>
          </a:bodyPr>
          <a:lstStyle/>
          <a:p>
            <a:r>
              <a:rPr lang="en-GB" dirty="0"/>
              <a:t>NIPS 2018</a:t>
            </a:r>
          </a:p>
          <a:p>
            <a:r>
              <a:rPr lang="en-GB" sz="1400" b="1" i="1" dirty="0"/>
              <a:t>Differentially Private Robust PCA, </a:t>
            </a:r>
            <a:r>
              <a:rPr lang="en-GB" sz="1400" dirty="0"/>
              <a:t>Raman Arora · Vladimir </a:t>
            </a:r>
            <a:r>
              <a:rPr lang="en-GB" sz="1400" dirty="0" err="1"/>
              <a:t>braverman</a:t>
            </a:r>
            <a:r>
              <a:rPr lang="en-GB" sz="1400" dirty="0"/>
              <a:t> · </a:t>
            </a:r>
            <a:r>
              <a:rPr lang="en-GB" sz="1400" dirty="0" err="1"/>
              <a:t>Jalaj</a:t>
            </a:r>
            <a:r>
              <a:rPr lang="en-GB" sz="1400" dirty="0"/>
              <a:t> Upadhyay</a:t>
            </a:r>
          </a:p>
          <a:p>
            <a:r>
              <a:rPr lang="en-GB" sz="1400" b="1" i="1" dirty="0"/>
              <a:t>The Price of Fair PCA: One Extra dimension, </a:t>
            </a:r>
            <a:r>
              <a:rPr lang="en-GB" sz="1400" dirty="0"/>
              <a:t>Samira </a:t>
            </a:r>
            <a:r>
              <a:rPr lang="en-GB" sz="1400" dirty="0" err="1"/>
              <a:t>Samadi</a:t>
            </a:r>
            <a:r>
              <a:rPr lang="en-GB" sz="1400" dirty="0"/>
              <a:t> · </a:t>
            </a:r>
            <a:r>
              <a:rPr lang="en-GB" sz="1400" dirty="0" err="1"/>
              <a:t>Uthaipon</a:t>
            </a:r>
            <a:r>
              <a:rPr lang="en-GB" sz="1400" dirty="0"/>
              <a:t> </a:t>
            </a:r>
            <a:r>
              <a:rPr lang="en-GB" sz="1400" dirty="0" err="1"/>
              <a:t>Tantipongpipat</a:t>
            </a:r>
            <a:r>
              <a:rPr lang="en-GB" sz="1400" dirty="0"/>
              <a:t> · Jamie Morgenstern · Mohit Singh · Santosh </a:t>
            </a:r>
            <a:r>
              <a:rPr lang="en-GB" sz="1400" dirty="0" err="1"/>
              <a:t>Vempala</a:t>
            </a:r>
            <a:endParaRPr lang="en-GB" sz="1400" dirty="0"/>
          </a:p>
          <a:p>
            <a:r>
              <a:rPr lang="en-GB" sz="1400" b="1" i="1" dirty="0"/>
              <a:t>Sparse PCA from Sparse Linear Regression, </a:t>
            </a:r>
            <a:r>
              <a:rPr lang="en-GB" sz="1400" dirty="0"/>
              <a:t>Guy </a:t>
            </a:r>
            <a:r>
              <a:rPr lang="en-GB" sz="1400" dirty="0" err="1"/>
              <a:t>Bresler</a:t>
            </a:r>
            <a:r>
              <a:rPr lang="en-GB" sz="1400" dirty="0"/>
              <a:t> · Sung Min Park · Madalina </a:t>
            </a:r>
            <a:r>
              <a:rPr lang="en-GB" sz="1400" dirty="0" err="1"/>
              <a:t>Persu</a:t>
            </a:r>
            <a:endParaRPr lang="en-GB" sz="1400" dirty="0"/>
          </a:p>
          <a:p>
            <a:r>
              <a:rPr lang="en-GB" sz="1400" b="1" i="1" dirty="0"/>
              <a:t>PCA of high dimensional stochastic processes, </a:t>
            </a:r>
            <a:r>
              <a:rPr lang="en-GB" sz="1400" dirty="0"/>
              <a:t>Joseph </a:t>
            </a:r>
            <a:r>
              <a:rPr lang="en-GB" sz="1400" dirty="0" err="1"/>
              <a:t>Antognini</a:t>
            </a:r>
            <a:r>
              <a:rPr lang="en-GB" sz="1400" dirty="0"/>
              <a:t> · </a:t>
            </a:r>
            <a:r>
              <a:rPr lang="en-GB" sz="1400" dirty="0" err="1"/>
              <a:t>Jascha</a:t>
            </a:r>
            <a:r>
              <a:rPr lang="en-GB" sz="1400" dirty="0"/>
              <a:t> </a:t>
            </a:r>
            <a:r>
              <a:rPr lang="en-GB" sz="1400" dirty="0" err="1"/>
              <a:t>Sohl</a:t>
            </a:r>
            <a:r>
              <a:rPr lang="en-GB" sz="1400" dirty="0"/>
              <a:t>-Dickstein</a:t>
            </a:r>
          </a:p>
          <a:p>
            <a:r>
              <a:rPr lang="en-GB" sz="1400" b="1" i="1" dirty="0" err="1"/>
              <a:t>Streaming~Kernel~PCA~with</a:t>
            </a:r>
            <a:r>
              <a:rPr lang="en-GB" sz="1400" b="1" i="1" dirty="0"/>
              <a:t>~</a:t>
            </a:r>
            <a:r>
              <a:rPr lang="en-GB" sz="1400" dirty="0"/>
              <a:t>~O(√n)O~(n)</a:t>
            </a:r>
            <a:r>
              <a:rPr lang="en-GB" sz="1400" b="1" i="1" dirty="0"/>
              <a:t>~</a:t>
            </a:r>
            <a:r>
              <a:rPr lang="en-GB" sz="1400" b="1" i="1" dirty="0" err="1"/>
              <a:t>Random~Features</a:t>
            </a:r>
            <a:r>
              <a:rPr lang="en-GB" sz="1400" b="1" i="1" dirty="0"/>
              <a:t>, </a:t>
            </a:r>
            <a:r>
              <a:rPr lang="en-GB" sz="1400" dirty="0"/>
              <a:t>Md </a:t>
            </a:r>
            <a:r>
              <a:rPr lang="en-GB" sz="1400" dirty="0" err="1"/>
              <a:t>Enayat</a:t>
            </a:r>
            <a:r>
              <a:rPr lang="en-GB" sz="1400" dirty="0"/>
              <a:t> Ullah · </a:t>
            </a:r>
            <a:r>
              <a:rPr lang="en-GB" sz="1400" dirty="0" err="1"/>
              <a:t>Poorya</a:t>
            </a:r>
            <a:r>
              <a:rPr lang="en-GB" sz="1400" dirty="0"/>
              <a:t> </a:t>
            </a:r>
            <a:r>
              <a:rPr lang="en-GB" sz="1400" dirty="0" err="1"/>
              <a:t>Mianjy</a:t>
            </a:r>
            <a:r>
              <a:rPr lang="en-GB" sz="1400" dirty="0"/>
              <a:t> · </a:t>
            </a:r>
            <a:r>
              <a:rPr lang="en-GB" sz="1400" dirty="0" err="1"/>
              <a:t>Teodor</a:t>
            </a:r>
            <a:r>
              <a:rPr lang="en-GB" sz="1400" dirty="0"/>
              <a:t> </a:t>
            </a:r>
            <a:r>
              <a:rPr lang="en-GB" sz="1400" dirty="0" err="1"/>
              <a:t>Vanislavov</a:t>
            </a:r>
            <a:r>
              <a:rPr lang="en-GB" sz="1400" dirty="0"/>
              <a:t> </a:t>
            </a:r>
            <a:r>
              <a:rPr lang="en-GB" sz="1400" dirty="0" err="1"/>
              <a:t>Marinov</a:t>
            </a:r>
            <a:r>
              <a:rPr lang="en-GB" sz="1400" dirty="0"/>
              <a:t> · Raman Arora</a:t>
            </a:r>
          </a:p>
          <a:p>
            <a:endParaRPr lang="en-GB" dirty="0"/>
          </a:p>
          <a:p>
            <a:r>
              <a:rPr lang="en-GB" dirty="0"/>
              <a:t>ICML 2018</a:t>
            </a:r>
          </a:p>
          <a:p>
            <a:r>
              <a:rPr lang="en-GB" sz="1400" b="1" i="1" dirty="0"/>
              <a:t>Stochastic PCA with ℓ2 and ℓ1 Regularization, </a:t>
            </a:r>
            <a:r>
              <a:rPr lang="en-GB" sz="1400" dirty="0" err="1"/>
              <a:t>Poorya</a:t>
            </a:r>
            <a:r>
              <a:rPr lang="en-GB" sz="1400" dirty="0"/>
              <a:t> </a:t>
            </a:r>
            <a:r>
              <a:rPr lang="en-GB" sz="1400" dirty="0" err="1"/>
              <a:t>Mianjy</a:t>
            </a:r>
            <a:r>
              <a:rPr lang="en-GB" sz="1400" dirty="0"/>
              <a:t> · Raman Arora</a:t>
            </a:r>
          </a:p>
          <a:p>
            <a:r>
              <a:rPr lang="en-GB" sz="1400" b="1" i="1" dirty="0"/>
              <a:t>Streaming Principal Component Analysis in Noisy Setting, </a:t>
            </a:r>
            <a:r>
              <a:rPr lang="en-GB" sz="1400" dirty="0" err="1"/>
              <a:t>Teodor</a:t>
            </a:r>
            <a:r>
              <a:rPr lang="en-GB" sz="1400" dirty="0"/>
              <a:t> </a:t>
            </a:r>
            <a:r>
              <a:rPr lang="en-GB" sz="1400" dirty="0" err="1"/>
              <a:t>Vanislavov</a:t>
            </a:r>
            <a:r>
              <a:rPr lang="en-GB" sz="1400" dirty="0"/>
              <a:t> </a:t>
            </a:r>
            <a:r>
              <a:rPr lang="en-GB" sz="1400" dirty="0" err="1"/>
              <a:t>Marinov</a:t>
            </a:r>
            <a:r>
              <a:rPr lang="en-GB" sz="1400" dirty="0"/>
              <a:t> · </a:t>
            </a:r>
            <a:r>
              <a:rPr lang="en-GB" sz="1400" dirty="0" err="1"/>
              <a:t>Poorya</a:t>
            </a:r>
            <a:r>
              <a:rPr lang="en-GB" sz="1400" dirty="0"/>
              <a:t> </a:t>
            </a:r>
            <a:r>
              <a:rPr lang="en-GB" sz="1400" dirty="0" err="1"/>
              <a:t>Mianjy</a:t>
            </a:r>
            <a:r>
              <a:rPr lang="en-GB" sz="1400" dirty="0"/>
              <a:t> · Raman Arora</a:t>
            </a:r>
          </a:p>
          <a:p>
            <a:r>
              <a:rPr lang="en-GB" sz="1400" b="1" i="1" dirty="0"/>
              <a:t>Nearly Optimal Robust Subspace Tracking, </a:t>
            </a:r>
            <a:r>
              <a:rPr lang="en-GB" sz="1400" dirty="0" err="1"/>
              <a:t>Praneeth</a:t>
            </a:r>
            <a:r>
              <a:rPr lang="en-GB" sz="1400" dirty="0"/>
              <a:t> </a:t>
            </a:r>
            <a:r>
              <a:rPr lang="en-GB" sz="1400" dirty="0" err="1"/>
              <a:t>Narayanamurthy</a:t>
            </a:r>
            <a:r>
              <a:rPr lang="en-GB" sz="1400" dirty="0"/>
              <a:t> · Namrata Vaswani</a:t>
            </a:r>
          </a:p>
          <a:p>
            <a:r>
              <a:rPr lang="en-GB" sz="1400" b="1" i="1" dirty="0"/>
              <a:t>Subspace Embedding and Linear Regression with </a:t>
            </a:r>
            <a:r>
              <a:rPr lang="en-GB" sz="1400" b="1" i="1" dirty="0" err="1"/>
              <a:t>Orlicz</a:t>
            </a:r>
            <a:r>
              <a:rPr lang="en-GB" sz="1400" b="1" i="1" dirty="0"/>
              <a:t> Norm, </a:t>
            </a:r>
            <a:r>
              <a:rPr lang="en-GB" sz="1400" dirty="0" err="1"/>
              <a:t>Alexandr</a:t>
            </a:r>
            <a:r>
              <a:rPr lang="en-GB" sz="1400" dirty="0"/>
              <a:t> </a:t>
            </a:r>
            <a:r>
              <a:rPr lang="en-GB" sz="1400" dirty="0" err="1"/>
              <a:t>Andoni</a:t>
            </a:r>
            <a:r>
              <a:rPr lang="en-GB" sz="1400" dirty="0"/>
              <a:t> · Chengyu Lin · Ying Sheng · </a:t>
            </a:r>
            <a:r>
              <a:rPr lang="en-GB" sz="1400" dirty="0" err="1"/>
              <a:t>Peilin</a:t>
            </a:r>
            <a:r>
              <a:rPr lang="en-GB" sz="1400" dirty="0"/>
              <a:t> Zhong · </a:t>
            </a:r>
            <a:r>
              <a:rPr lang="en-GB" sz="1400" dirty="0" err="1"/>
              <a:t>Ruiqi</a:t>
            </a:r>
            <a:r>
              <a:rPr lang="en-GB" sz="1400" dirty="0"/>
              <a:t> Zhong</a:t>
            </a:r>
          </a:p>
          <a:p>
            <a:r>
              <a:rPr lang="en-GB" sz="1400" b="1" i="1" dirty="0"/>
              <a:t>Gradient-Based Meta-Learning with Learned </a:t>
            </a:r>
            <a:r>
              <a:rPr lang="en-GB" sz="1400" b="1" i="1" dirty="0" err="1"/>
              <a:t>Layerwise</a:t>
            </a:r>
            <a:r>
              <a:rPr lang="en-GB" sz="1400" b="1" i="1" dirty="0"/>
              <a:t> Metric and Subspace, </a:t>
            </a:r>
            <a:r>
              <a:rPr lang="en-GB" sz="1400" dirty="0" err="1"/>
              <a:t>Yoonho</a:t>
            </a:r>
            <a:r>
              <a:rPr lang="en-GB" sz="1400" dirty="0"/>
              <a:t> Lee · </a:t>
            </a:r>
            <a:r>
              <a:rPr lang="en-GB" sz="1400" dirty="0" err="1"/>
              <a:t>Seungjin</a:t>
            </a:r>
            <a:r>
              <a:rPr lang="en-GB" sz="1400" dirty="0"/>
              <a:t> Choi</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4B5C90EC-DFFF-4784-8F26-F0CAD482065B}"/>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732684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pic>
        <p:nvPicPr>
          <p:cNvPr id="12" name="Picture 11"/>
          <p:cNvPicPr>
            <a:picLocks noChangeAspect="1"/>
          </p:cNvPicPr>
          <p:nvPr/>
        </p:nvPicPr>
        <p:blipFill rotWithShape="1">
          <a:blip r:embed="rId4" cstate="print">
            <a:extLst>
              <a:ext uri="{28A0092B-C50C-407E-A947-70E740481C1C}">
                <a14:useLocalDpi xmlns:a14="http://schemas.microsoft.com/office/drawing/2010/main" val="0"/>
              </a:ext>
            </a:extLst>
          </a:blip>
          <a:srcRect l="27142" t="7988" r="22857" b="12012"/>
          <a:stretch/>
        </p:blipFill>
        <p:spPr>
          <a:xfrm>
            <a:off x="321497" y="3883093"/>
            <a:ext cx="1517776" cy="1821331"/>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8053" t="8096" r="23375" b="11905"/>
          <a:stretch/>
        </p:blipFill>
        <p:spPr>
          <a:xfrm>
            <a:off x="2331921" y="3874452"/>
            <a:ext cx="1518358" cy="1875618"/>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val="0"/>
              </a:ext>
            </a:extLst>
          </a:blip>
          <a:srcRect l="26868" t="8671" r="23131" b="9423"/>
          <a:stretch/>
        </p:blipFill>
        <p:spPr>
          <a:xfrm>
            <a:off x="4026382" y="3883094"/>
            <a:ext cx="1516618" cy="1863273"/>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l="27279" t="8275" r="24149" b="11725"/>
          <a:stretch/>
        </p:blipFill>
        <p:spPr>
          <a:xfrm>
            <a:off x="5668011" y="3883093"/>
            <a:ext cx="1508364" cy="1863273"/>
          </a:xfrm>
          <a:prstGeom prst="rect">
            <a:avLst/>
          </a:prstGeom>
        </p:spPr>
      </p:pic>
      <p:pic>
        <p:nvPicPr>
          <p:cNvPr id="16" name="Picture 15"/>
          <p:cNvPicPr>
            <a:picLocks noChangeAspect="1"/>
          </p:cNvPicPr>
          <p:nvPr/>
        </p:nvPicPr>
        <p:blipFill rotWithShape="1">
          <a:blip r:embed="rId8" cstate="print">
            <a:extLst>
              <a:ext uri="{28A0092B-C50C-407E-A947-70E740481C1C}">
                <a14:useLocalDpi xmlns:a14="http://schemas.microsoft.com/office/drawing/2010/main" val="0"/>
              </a:ext>
            </a:extLst>
          </a:blip>
          <a:srcRect l="27323" t="8335" r="22677" b="11665"/>
          <a:stretch/>
        </p:blipFill>
        <p:spPr>
          <a:xfrm>
            <a:off x="7301723" y="3884714"/>
            <a:ext cx="1537477" cy="1844972"/>
          </a:xfrm>
          <a:prstGeom prst="rect">
            <a:avLst/>
          </a:prstGeom>
        </p:spPr>
      </p:pic>
      <p:sp>
        <p:nvSpPr>
          <p:cNvPr id="17" name="Content Placeholder 6"/>
          <p:cNvSpPr txBox="1">
            <a:spLocks/>
          </p:cNvSpPr>
          <p:nvPr/>
        </p:nvSpPr>
        <p:spPr>
          <a:xfrm>
            <a:off x="494272" y="5726026"/>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Original face</a:t>
            </a:r>
          </a:p>
        </p:txBody>
      </p:sp>
      <p:sp>
        <p:nvSpPr>
          <p:cNvPr id="18" name="Content Placeholder 6"/>
          <p:cNvSpPr txBox="1">
            <a:spLocks/>
          </p:cNvSpPr>
          <p:nvPr/>
        </p:nvSpPr>
        <p:spPr>
          <a:xfrm>
            <a:off x="2210585" y="5775496"/>
            <a:ext cx="1738558"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Reconstructed face when</a:t>
            </a:r>
          </a:p>
        </p:txBody>
      </p:sp>
      <p:sp>
        <p:nvSpPr>
          <p:cNvPr id="19" name="Content Placeholder 6"/>
          <p:cNvSpPr txBox="1">
            <a:spLocks/>
          </p:cNvSpPr>
          <p:nvPr/>
        </p:nvSpPr>
        <p:spPr>
          <a:xfrm>
            <a:off x="2775317" y="6073278"/>
            <a:ext cx="6858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M=10</a:t>
            </a:r>
          </a:p>
        </p:txBody>
      </p:sp>
      <p:sp>
        <p:nvSpPr>
          <p:cNvPr id="20" name="Content Placeholder 6"/>
          <p:cNvSpPr txBox="1">
            <a:spLocks/>
          </p:cNvSpPr>
          <p:nvPr/>
        </p:nvSpPr>
        <p:spPr>
          <a:xfrm>
            <a:off x="4441791" y="6079557"/>
            <a:ext cx="6858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M=50</a:t>
            </a:r>
          </a:p>
        </p:txBody>
      </p:sp>
      <p:sp>
        <p:nvSpPr>
          <p:cNvPr id="21" name="Content Placeholder 6"/>
          <p:cNvSpPr txBox="1">
            <a:spLocks/>
          </p:cNvSpPr>
          <p:nvPr/>
        </p:nvSpPr>
        <p:spPr>
          <a:xfrm>
            <a:off x="6127361" y="6073278"/>
            <a:ext cx="838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M=100</a:t>
            </a:r>
          </a:p>
        </p:txBody>
      </p:sp>
      <p:sp>
        <p:nvSpPr>
          <p:cNvPr id="22" name="Content Placeholder 6"/>
          <p:cNvSpPr txBox="1">
            <a:spLocks/>
          </p:cNvSpPr>
          <p:nvPr/>
        </p:nvSpPr>
        <p:spPr>
          <a:xfrm>
            <a:off x="7786176" y="6073277"/>
            <a:ext cx="8382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M=200</a:t>
            </a:r>
          </a:p>
        </p:txBody>
      </p:sp>
      <p:sp>
        <p:nvSpPr>
          <p:cNvPr id="24" name="Flowchart: Data 23"/>
          <p:cNvSpPr/>
          <p:nvPr/>
        </p:nvSpPr>
        <p:spPr>
          <a:xfrm>
            <a:off x="2971800" y="2625097"/>
            <a:ext cx="2991485" cy="762000"/>
          </a:xfrm>
          <a:prstGeom prst="flowChartInputOutp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aphicFrame>
        <p:nvGraphicFramePr>
          <p:cNvPr id="25" name="Object 11"/>
          <p:cNvGraphicFramePr>
            <a:graphicFrameLocks noChangeAspect="1"/>
          </p:cNvGraphicFramePr>
          <p:nvPr>
            <p:extLst/>
          </p:nvPr>
        </p:nvGraphicFramePr>
        <p:xfrm>
          <a:off x="4708770" y="2706528"/>
          <a:ext cx="345385" cy="463439"/>
        </p:xfrm>
        <a:graphic>
          <a:graphicData uri="http://schemas.openxmlformats.org/presentationml/2006/ole">
            <mc:AlternateContent xmlns:mc="http://schemas.openxmlformats.org/markup-compatibility/2006">
              <mc:Choice xmlns:v="urn:schemas-microsoft-com:vml" Requires="v">
                <p:oleObj spid="_x0000_s149896" name="Equation" r:id="rId9" imgW="139680" imgH="177480" progId="Equation.3">
                  <p:embed/>
                </p:oleObj>
              </mc:Choice>
              <mc:Fallback>
                <p:oleObj name="Equation" r:id="rId9" imgW="13968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8770" y="2706528"/>
                        <a:ext cx="345385" cy="463439"/>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cxnSp>
        <p:nvCxnSpPr>
          <p:cNvPr id="26" name="Straight Arrow Connector 25"/>
          <p:cNvCxnSpPr/>
          <p:nvPr/>
        </p:nvCxnSpPr>
        <p:spPr>
          <a:xfrm>
            <a:off x="1371600" y="2237079"/>
            <a:ext cx="3276600" cy="69414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9" idx="0"/>
          </p:cNvCxnSpPr>
          <p:nvPr/>
        </p:nvCxnSpPr>
        <p:spPr>
          <a:xfrm flipH="1">
            <a:off x="1371600" y="1786902"/>
            <a:ext cx="3263244" cy="450177"/>
          </a:xfrm>
          <a:prstGeom prst="straightConnector1">
            <a:avLst/>
          </a:prstGeom>
          <a:ln w="34925">
            <a:headEnd type="arrow"/>
            <a:tailEnd type="non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nvPr>
        </p:nvGraphicFramePr>
        <p:xfrm>
          <a:off x="4724400" y="2032423"/>
          <a:ext cx="1254525" cy="528976"/>
        </p:xfrm>
        <a:graphic>
          <a:graphicData uri="http://schemas.openxmlformats.org/presentationml/2006/ole">
            <mc:AlternateContent xmlns:mc="http://schemas.openxmlformats.org/markup-compatibility/2006">
              <mc:Choice xmlns:v="urn:schemas-microsoft-com:vml" Requires="v">
                <p:oleObj spid="_x0000_s149897" name="Equation" r:id="rId11" imgW="507960" imgH="203040" progId="Equation.3">
                  <p:embed/>
                </p:oleObj>
              </mc:Choice>
              <mc:Fallback>
                <p:oleObj name="Equation" r:id="rId11" imgW="50796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2032423"/>
                        <a:ext cx="1254525" cy="528976"/>
                      </a:xfrm>
                      <a:prstGeom prst="rect">
                        <a:avLst/>
                      </a:prstGeom>
                      <a:noFill/>
                      <a:extLst>
                        <a:ext uri="{909E8E84-426E-40DD-AFC4-6F175D3DCCD1}">
                          <a14:hiddenFill xmlns:a14="http://schemas.microsoft.com/office/drawing/2010/main">
                            <a:solidFill>
                              <a:schemeClr val="bg2"/>
                            </a:solidFill>
                          </a14:hiddenFill>
                        </a:ext>
                      </a:extLst>
                    </p:spPr>
                  </p:pic>
                </p:oleObj>
              </mc:Fallback>
            </mc:AlternateContent>
          </a:graphicData>
        </a:graphic>
      </p:graphicFrame>
      <p:sp>
        <p:nvSpPr>
          <p:cNvPr id="29" name="Oval 28"/>
          <p:cNvSpPr/>
          <p:nvPr/>
        </p:nvSpPr>
        <p:spPr>
          <a:xfrm>
            <a:off x="4601802" y="1786902"/>
            <a:ext cx="66083" cy="7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sp>
        <p:nvSpPr>
          <p:cNvPr id="30" name="Oval 29"/>
          <p:cNvSpPr/>
          <p:nvPr/>
        </p:nvSpPr>
        <p:spPr>
          <a:xfrm>
            <a:off x="4612302" y="2881369"/>
            <a:ext cx="66083" cy="7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cxnSp>
        <p:nvCxnSpPr>
          <p:cNvPr id="31" name="Straight Arrow Connector 30"/>
          <p:cNvCxnSpPr/>
          <p:nvPr/>
        </p:nvCxnSpPr>
        <p:spPr>
          <a:xfrm>
            <a:off x="4648200" y="1863101"/>
            <a:ext cx="0" cy="1068118"/>
          </a:xfrm>
          <a:prstGeom prst="straightConnector1">
            <a:avLst/>
          </a:prstGeom>
          <a:ln w="349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2" name="Object 31"/>
          <p:cNvGraphicFramePr>
            <a:graphicFrameLocks noChangeAspect="1"/>
          </p:cNvGraphicFramePr>
          <p:nvPr>
            <p:extLst/>
          </p:nvPr>
        </p:nvGraphicFramePr>
        <p:xfrm>
          <a:off x="4688058" y="1604340"/>
          <a:ext cx="301391" cy="351877"/>
        </p:xfrm>
        <a:graphic>
          <a:graphicData uri="http://schemas.openxmlformats.org/presentationml/2006/ole">
            <mc:AlternateContent xmlns:mc="http://schemas.openxmlformats.org/markup-compatibility/2006">
              <mc:Choice xmlns:v="urn:schemas-microsoft-com:vml" Requires="v">
                <p:oleObj spid="_x0000_s149898" name="Equation" r:id="rId13" imgW="126720" imgH="139680" progId="Equation.3">
                  <p:embed/>
                </p:oleObj>
              </mc:Choice>
              <mc:Fallback>
                <p:oleObj name="Equation" r:id="rId13" imgW="126720" imgH="139680" progId="Equation.3">
                  <p:embed/>
                  <p:pic>
                    <p:nvPicPr>
                      <p:cNvPr id="0" name=""/>
                      <p:cNvPicPr>
                        <a:picLocks noChangeAspect="1" noChangeArrowheads="1"/>
                      </p:cNvPicPr>
                      <p:nvPr/>
                    </p:nvPicPr>
                    <p:blipFill>
                      <a:blip r:embed="rId14"/>
                      <a:srcRect/>
                      <a:stretch>
                        <a:fillRect/>
                      </a:stretch>
                    </p:blipFill>
                    <p:spPr bwMode="auto">
                      <a:xfrm>
                        <a:off x="4688058" y="1604340"/>
                        <a:ext cx="301391" cy="351877"/>
                      </a:xfrm>
                      <a:prstGeom prst="rect">
                        <a:avLst/>
                      </a:prstGeom>
                      <a:noFill/>
                      <a:ln>
                        <a:noFill/>
                      </a:ln>
                      <a:extLst/>
                    </p:spPr>
                  </p:pic>
                </p:oleObj>
              </mc:Fallback>
            </mc:AlternateContent>
          </a:graphicData>
        </a:graphic>
      </p:graphicFrame>
      <p:sp>
        <p:nvSpPr>
          <p:cNvPr id="33" name="Content Placeholder 6"/>
          <p:cNvSpPr txBox="1">
            <a:spLocks/>
          </p:cNvSpPr>
          <p:nvPr/>
        </p:nvSpPr>
        <p:spPr>
          <a:xfrm>
            <a:off x="5654334" y="3031557"/>
            <a:ext cx="2880066"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t>Illustration of the reconstruction error</a:t>
            </a:r>
          </a:p>
        </p:txBody>
      </p:sp>
      <p:sp>
        <p:nvSpPr>
          <p:cNvPr id="40" name="Rectangle 39"/>
          <p:cNvSpPr/>
          <p:nvPr/>
        </p:nvSpPr>
        <p:spPr>
          <a:xfrm>
            <a:off x="228600" y="1123890"/>
            <a:ext cx="5256567" cy="400110"/>
          </a:xfrm>
          <a:prstGeom prst="rect">
            <a:avLst/>
          </a:prstGeom>
        </p:spPr>
        <p:txBody>
          <a:bodyPr wrap="none">
            <a:spAutoFit/>
          </a:bodyPr>
          <a:lstStyle/>
          <a:p>
            <a:r>
              <a:rPr lang="en-GB" sz="2000" b="1" dirty="0">
                <a:latin typeface="Arial" panose="020B0604020202020204" pitchFamily="34" charset="0"/>
                <a:cs typeface="Arial" panose="020B0604020202020204" pitchFamily="34" charset="0"/>
              </a:rPr>
              <a:t>Reconstruction of faces using </a:t>
            </a:r>
            <a:r>
              <a:rPr lang="en-GB" sz="2000" b="1" dirty="0" err="1">
                <a:latin typeface="Arial" panose="020B0604020202020204" pitchFamily="34" charset="0"/>
                <a:cs typeface="Arial" panose="020B0604020202020204" pitchFamily="34" charset="0"/>
              </a:rPr>
              <a:t>eigenfaces</a:t>
            </a:r>
            <a:endParaRPr lang="en-GB"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190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Procedures</a:t>
            </a:r>
          </a:p>
        </p:txBody>
      </p:sp>
      <p:sp>
        <p:nvSpPr>
          <p:cNvPr id="3" name="Content Placeholder 2"/>
          <p:cNvSpPr>
            <a:spLocks noGrp="1"/>
          </p:cNvSpPr>
          <p:nvPr>
            <p:ph idx="1"/>
          </p:nvPr>
        </p:nvSpPr>
        <p:spPr>
          <a:xfrm>
            <a:off x="228601" y="1203325"/>
            <a:ext cx="8686800" cy="5273675"/>
          </a:xfrm>
        </p:spPr>
        <p:txBody>
          <a:bodyPr>
            <a:normAutofit/>
          </a:bodyPr>
          <a:lstStyle/>
          <a:p>
            <a:r>
              <a:rPr lang="en-GB" sz="1800" dirty="0"/>
              <a:t>(Optional) The training steps can also be performed from time to time whenever we have additional face images and free excess computational capacity. Add new images to the training data set and update the </a:t>
            </a:r>
            <a:r>
              <a:rPr lang="en-GB" sz="1800" dirty="0" err="1"/>
              <a:t>eigenfaces</a:t>
            </a:r>
            <a:r>
              <a:rPr lang="en-GB" sz="1800" dirty="0"/>
              <a:t> and projections.</a:t>
            </a:r>
          </a:p>
          <a:p>
            <a:r>
              <a:rPr lang="en-GB" sz="1800" dirty="0"/>
              <a:t>Having the learnt model, the following (testing) steps are then applied to recognize a new (unknown) face image </a:t>
            </a:r>
            <a:r>
              <a:rPr lang="en-GB" sz="1800" b="1" dirty="0"/>
              <a:t>x</a:t>
            </a:r>
            <a:r>
              <a:rPr lang="en-GB" sz="1800" dirty="0"/>
              <a:t> (</a:t>
            </a:r>
            <a:r>
              <a:rPr lang="en-GB" sz="1800" dirty="0" err="1"/>
              <a:t>centered</a:t>
            </a:r>
            <a:r>
              <a:rPr lang="en-GB" sz="1800" dirty="0"/>
              <a:t> and of the same size like the training faces):</a:t>
            </a:r>
          </a:p>
          <a:p>
            <a:pPr lvl="1"/>
            <a:r>
              <a:rPr lang="en-GB" dirty="0"/>
              <a:t>Step 1: normalize</a:t>
            </a:r>
            <a:r>
              <a:rPr lang="en-GB" b="1" dirty="0"/>
              <a:t> x</a:t>
            </a:r>
            <a:r>
              <a:rPr lang="en-GB" dirty="0"/>
              <a:t>: </a:t>
            </a:r>
          </a:p>
          <a:p>
            <a:pPr lvl="1"/>
            <a:endParaRPr lang="en-GB" dirty="0"/>
          </a:p>
          <a:p>
            <a:pPr lvl="1"/>
            <a:r>
              <a:rPr lang="en-GB" dirty="0"/>
              <a:t>Step 2: project on the </a:t>
            </a:r>
            <a:r>
              <a:rPr lang="en-GB" dirty="0" err="1"/>
              <a:t>eigenspace</a:t>
            </a:r>
            <a:r>
              <a:rPr lang="en-GB" dirty="0"/>
              <a:t>:                        , </a:t>
            </a:r>
            <a:r>
              <a:rPr lang="en-GB" i="1" dirty="0" err="1"/>
              <a:t>i</a:t>
            </a:r>
            <a:r>
              <a:rPr lang="en-GB" i="1" dirty="0"/>
              <a:t> </a:t>
            </a:r>
            <a:r>
              <a:rPr lang="en-GB" dirty="0"/>
              <a:t>=1,…,</a:t>
            </a:r>
            <a:r>
              <a:rPr lang="en-GB" i="1" dirty="0"/>
              <a:t>M</a:t>
            </a:r>
          </a:p>
          <a:p>
            <a:pPr lvl="1"/>
            <a:endParaRPr lang="en-GB" i="1" dirty="0"/>
          </a:p>
          <a:p>
            <a:pPr lvl="1"/>
            <a:r>
              <a:rPr lang="en-GB" dirty="0"/>
              <a:t>Step 3: represent the projection as:</a:t>
            </a:r>
          </a:p>
          <a:p>
            <a:pPr lvl="1"/>
            <a:endParaRPr lang="en-GB" dirty="0"/>
          </a:p>
          <a:p>
            <a:pPr lvl="1"/>
            <a:r>
              <a:rPr lang="en-GB" dirty="0"/>
              <a:t>Step 4: find </a:t>
            </a:r>
          </a:p>
          <a:p>
            <a:pPr lvl="1"/>
            <a:endParaRPr lang="en-GB" dirty="0"/>
          </a:p>
          <a:p>
            <a:pPr lvl="1"/>
            <a:r>
              <a:rPr lang="en-GB" dirty="0"/>
              <a:t>Step 5: then </a:t>
            </a:r>
            <a:r>
              <a:rPr lang="en-GB" b="1" dirty="0"/>
              <a:t>x</a:t>
            </a:r>
            <a:r>
              <a:rPr lang="en-GB" dirty="0"/>
              <a:t> is recognized as the identify of face </a:t>
            </a:r>
            <a:r>
              <a:rPr lang="en-GB" i="1" dirty="0"/>
              <a:t>n </a:t>
            </a:r>
          </a:p>
          <a:p>
            <a:pPr marL="457198" lvl="1" indent="0">
              <a:buNone/>
            </a:pPr>
            <a:r>
              <a:rPr lang="en-GB" dirty="0"/>
              <a:t>from the training set.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Picture 6"/>
          <p:cNvPicPr>
            <a:picLocks noChangeAspect="1"/>
          </p:cNvPicPr>
          <p:nvPr/>
        </p:nvPicPr>
        <p:blipFill>
          <a:blip r:embed="rId3"/>
          <a:stretch>
            <a:fillRect/>
          </a:stretch>
        </p:blipFill>
        <p:spPr>
          <a:xfrm>
            <a:off x="3119508" y="2971800"/>
            <a:ext cx="1575708" cy="471757"/>
          </a:xfrm>
          <a:prstGeom prst="rect">
            <a:avLst/>
          </a:prstGeom>
        </p:spPr>
      </p:pic>
      <p:pic>
        <p:nvPicPr>
          <p:cNvPr id="8" name="Picture 7"/>
          <p:cNvPicPr>
            <a:picLocks noChangeAspect="1"/>
          </p:cNvPicPr>
          <p:nvPr/>
        </p:nvPicPr>
        <p:blipFill>
          <a:blip r:embed="rId4"/>
          <a:stretch>
            <a:fillRect/>
          </a:stretch>
        </p:blipFill>
        <p:spPr>
          <a:xfrm>
            <a:off x="4627963" y="3534670"/>
            <a:ext cx="1391837" cy="503930"/>
          </a:xfrm>
          <a:prstGeom prst="rect">
            <a:avLst/>
          </a:prstGeom>
        </p:spPr>
      </p:pic>
      <p:pic>
        <p:nvPicPr>
          <p:cNvPr id="9" name="Picture 8"/>
          <p:cNvPicPr>
            <a:picLocks noChangeAspect="1"/>
          </p:cNvPicPr>
          <p:nvPr/>
        </p:nvPicPr>
        <p:blipFill>
          <a:blip r:embed="rId5"/>
          <a:stretch>
            <a:fillRect/>
          </a:stretch>
        </p:blipFill>
        <p:spPr>
          <a:xfrm>
            <a:off x="4648200" y="4206777"/>
            <a:ext cx="2589510" cy="517623"/>
          </a:xfrm>
          <a:prstGeom prst="rect">
            <a:avLst/>
          </a:prstGeom>
        </p:spPr>
      </p:pic>
      <p:pic>
        <p:nvPicPr>
          <p:cNvPr id="11" name="Picture 10"/>
          <p:cNvPicPr>
            <a:picLocks noChangeAspect="1"/>
          </p:cNvPicPr>
          <p:nvPr/>
        </p:nvPicPr>
        <p:blipFill>
          <a:blip r:embed="rId6"/>
          <a:stretch>
            <a:fillRect/>
          </a:stretch>
        </p:blipFill>
        <p:spPr>
          <a:xfrm>
            <a:off x="2247749" y="4908695"/>
            <a:ext cx="3467251" cy="501505"/>
          </a:xfrm>
          <a:prstGeom prst="rect">
            <a:avLst/>
          </a:prstGeom>
        </p:spPr>
      </p:pic>
      <p:sp>
        <p:nvSpPr>
          <p:cNvPr id="12" name="Rectangle 11"/>
          <p:cNvSpPr/>
          <p:nvPr/>
        </p:nvSpPr>
        <p:spPr>
          <a:xfrm>
            <a:off x="7224577" y="5029200"/>
            <a:ext cx="1690823" cy="830997"/>
          </a:xfrm>
          <a:prstGeom prst="rect">
            <a:avLst/>
          </a:prstGeom>
          <a:ln>
            <a:solidFill>
              <a:schemeClr val="bg1">
                <a:lumMod val="50000"/>
              </a:schemeClr>
            </a:solidFill>
          </a:ln>
        </p:spPr>
        <p:txBody>
          <a:bodyPr wrap="square">
            <a:spAutoFit/>
          </a:bodyPr>
          <a:lstStyle/>
          <a:p>
            <a:r>
              <a:rPr lang="en-GB" sz="1600" b="1" dirty="0">
                <a:solidFill>
                  <a:srgbClr val="C00000"/>
                </a:solidFill>
                <a:latin typeface="Arial" panose="020B0604020202020204" pitchFamily="34" charset="0"/>
                <a:cs typeface="Arial" panose="020B0604020202020204" pitchFamily="34" charset="0"/>
              </a:rPr>
              <a:t>NN (Nearest Neighbour) </a:t>
            </a:r>
            <a:r>
              <a:rPr lang="en-GB" sz="1600" dirty="0">
                <a:latin typeface="Arial" panose="020B0604020202020204" pitchFamily="34" charset="0"/>
                <a:cs typeface="Arial" panose="020B0604020202020204" pitchFamily="34" charset="0"/>
              </a:rPr>
              <a:t>classification</a:t>
            </a:r>
          </a:p>
        </p:txBody>
      </p:sp>
      <p:cxnSp>
        <p:nvCxnSpPr>
          <p:cNvPr id="14" name="Straight Arrow Connector 13"/>
          <p:cNvCxnSpPr/>
          <p:nvPr/>
        </p:nvCxnSpPr>
        <p:spPr>
          <a:xfrm>
            <a:off x="6172200" y="5181600"/>
            <a:ext cx="1052377"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2" idx="1"/>
          </p:cNvCxnSpPr>
          <p:nvPr/>
        </p:nvCxnSpPr>
        <p:spPr>
          <a:xfrm flipV="1">
            <a:off x="6400800" y="5444699"/>
            <a:ext cx="823777" cy="346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21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5000" y="990600"/>
            <a:ext cx="5334000" cy="4000500"/>
          </a:xfrm>
        </p:spPr>
      </p:pic>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6" name="Content Placeholder 6"/>
          <p:cNvSpPr txBox="1">
            <a:spLocks/>
          </p:cNvSpPr>
          <p:nvPr/>
        </p:nvSpPr>
        <p:spPr>
          <a:xfrm>
            <a:off x="1828800" y="5317557"/>
            <a:ext cx="6248400" cy="397443"/>
          </a:xfrm>
          <a:prstGeom prst="rect">
            <a:avLst/>
          </a:prstGeom>
        </p:spPr>
        <p:txBody>
          <a:bodyPr vert="horz" lIns="91440" tIns="45719" rIns="91440" bIns="45719" rtlCol="0">
            <a:no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b="1" dirty="0"/>
              <a:t>Face images in 3-dimensional </a:t>
            </a:r>
            <a:r>
              <a:rPr lang="en-GB" sz="1600" b="1" dirty="0" err="1"/>
              <a:t>eigen</a:t>
            </a:r>
            <a:r>
              <a:rPr lang="en-GB" sz="1600" b="1" dirty="0"/>
              <a:t>-subspace</a:t>
            </a:r>
          </a:p>
          <a:p>
            <a:r>
              <a:rPr lang="en-GB" sz="1400" dirty="0"/>
              <a:t>24 training images of 3 different face classes (star, diamond, circle, “in blue”) are projected. A query image projection is “in red”.</a:t>
            </a:r>
          </a:p>
        </p:txBody>
      </p:sp>
      <p:sp>
        <p:nvSpPr>
          <p:cNvPr id="7" name="Rectangle 6"/>
          <p:cNvSpPr/>
          <p:nvPr/>
        </p:nvSpPr>
        <p:spPr>
          <a:xfrm>
            <a:off x="7010400" y="3706813"/>
            <a:ext cx="386644" cy="369332"/>
          </a:xfrm>
          <a:prstGeom prst="rect">
            <a:avLst/>
          </a:prstGeom>
        </p:spPr>
        <p:txBody>
          <a:bodyPr wrap="none">
            <a:spAutoFit/>
          </a:bodyPr>
          <a:lstStyle/>
          <a:p>
            <a:r>
              <a:rPr lang="en-US" b="1" dirty="0"/>
              <a:t>u</a:t>
            </a:r>
            <a:r>
              <a:rPr lang="en-US" altLang="zh-CN" baseline="-25000" dirty="0"/>
              <a:t>1</a:t>
            </a:r>
            <a:endParaRPr lang="en-GB" dirty="0"/>
          </a:p>
        </p:txBody>
      </p:sp>
      <p:sp>
        <p:nvSpPr>
          <p:cNvPr id="8" name="Rectangle 7"/>
          <p:cNvSpPr/>
          <p:nvPr/>
        </p:nvSpPr>
        <p:spPr>
          <a:xfrm>
            <a:off x="4634046" y="4755399"/>
            <a:ext cx="386644" cy="369332"/>
          </a:xfrm>
          <a:prstGeom prst="rect">
            <a:avLst/>
          </a:prstGeom>
        </p:spPr>
        <p:txBody>
          <a:bodyPr wrap="none">
            <a:spAutoFit/>
          </a:bodyPr>
          <a:lstStyle/>
          <a:p>
            <a:r>
              <a:rPr lang="en-US" b="1" dirty="0"/>
              <a:t>u</a:t>
            </a:r>
            <a:r>
              <a:rPr lang="zh-CN" altLang="zh-CN" baseline="-25000" dirty="0"/>
              <a:t>2</a:t>
            </a:r>
            <a:endParaRPr lang="en-GB" dirty="0"/>
          </a:p>
        </p:txBody>
      </p:sp>
      <p:sp>
        <p:nvSpPr>
          <p:cNvPr id="9" name="Rectangle 8"/>
          <p:cNvSpPr/>
          <p:nvPr/>
        </p:nvSpPr>
        <p:spPr>
          <a:xfrm>
            <a:off x="2362200" y="1268413"/>
            <a:ext cx="439544" cy="369332"/>
          </a:xfrm>
          <a:prstGeom prst="rect">
            <a:avLst/>
          </a:prstGeom>
        </p:spPr>
        <p:txBody>
          <a:bodyPr wrap="none">
            <a:spAutoFit/>
          </a:bodyPr>
          <a:lstStyle/>
          <a:p>
            <a:r>
              <a:rPr lang="en-US" b="1" dirty="0"/>
              <a:t>u</a:t>
            </a:r>
            <a:r>
              <a:rPr lang="en-US" i="1" baseline="-25000" dirty="0"/>
              <a:t>3</a:t>
            </a:r>
            <a:r>
              <a:rPr lang="en-GB" dirty="0"/>
              <a:t> </a:t>
            </a:r>
          </a:p>
        </p:txBody>
      </p:sp>
    </p:spTree>
    <p:extLst>
      <p:ext uri="{BB962C8B-B14F-4D97-AF65-F5344CB8AC3E}">
        <p14:creationId xmlns:p14="http://schemas.microsoft.com/office/powerpoint/2010/main" val="611272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868" name="Group 121867"/>
          <p:cNvGrpSpPr/>
          <p:nvPr/>
        </p:nvGrpSpPr>
        <p:grpSpPr>
          <a:xfrm>
            <a:off x="3397222" y="4085521"/>
            <a:ext cx="3080498" cy="1295401"/>
            <a:chOff x="3092423" y="4930364"/>
            <a:chExt cx="3080498" cy="1295401"/>
          </a:xfrm>
        </p:grpSpPr>
        <p:sp>
          <p:nvSpPr>
            <p:cNvPr id="18" name="Parallelogram 17"/>
            <p:cNvSpPr/>
            <p:nvPr/>
          </p:nvSpPr>
          <p:spPr>
            <a:xfrm>
              <a:off x="3092423" y="4930364"/>
              <a:ext cx="3080498" cy="1295401"/>
            </a:xfrm>
            <a:prstGeom prst="parallelogram">
              <a:avLst/>
            </a:prstGeom>
            <a:solidFill>
              <a:schemeClr val="bg1">
                <a:lumMod val="5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0" name="Oval 19"/>
            <p:cNvSpPr/>
            <p:nvPr/>
          </p:nvSpPr>
          <p:spPr>
            <a:xfrm rot="19543539">
              <a:off x="4693578" y="5532445"/>
              <a:ext cx="609449" cy="568539"/>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9" name="Oval 18"/>
            <p:cNvSpPr/>
            <p:nvPr/>
          </p:nvSpPr>
          <p:spPr>
            <a:xfrm>
              <a:off x="3703786" y="5004483"/>
              <a:ext cx="653100" cy="4953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21" name="Oval 20"/>
            <p:cNvSpPr/>
            <p:nvPr/>
          </p:nvSpPr>
          <p:spPr>
            <a:xfrm rot="765187">
              <a:off x="3964793" y="5695870"/>
              <a:ext cx="483151" cy="487563"/>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59" name="Oval 58"/>
            <p:cNvSpPr/>
            <p:nvPr/>
          </p:nvSpPr>
          <p:spPr>
            <a:xfrm>
              <a:off x="4524223" y="5546512"/>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p:cNvSpPr/>
            <p:nvPr/>
          </p:nvSpPr>
          <p:spPr>
            <a:xfrm>
              <a:off x="4377249" y="5140861"/>
              <a:ext cx="453303" cy="369332"/>
            </a:xfrm>
            <a:prstGeom prst="rect">
              <a:avLst/>
            </a:prstGeom>
          </p:spPr>
          <p:txBody>
            <a:bodyPr wrap="square">
              <a:spAutoFit/>
            </a:bodyPr>
            <a:lstStyle/>
            <a:p>
              <a:r>
                <a:rPr lang="el-GR" dirty="0"/>
                <a:t>ω</a:t>
              </a:r>
              <a:endParaRPr lang="en-GB" dirty="0">
                <a:latin typeface="Arial" panose="020B0604020202020204" pitchFamily="34" charset="0"/>
                <a:cs typeface="Arial" panose="020B0604020202020204" pitchFamily="34" charset="0"/>
              </a:endParaRPr>
            </a:p>
          </p:txBody>
        </p:sp>
        <p:cxnSp>
          <p:nvCxnSpPr>
            <p:cNvPr id="64" name="Straight Arrow Connector 63"/>
            <p:cNvCxnSpPr>
              <a:stCxn id="69" idx="6"/>
            </p:cNvCxnSpPr>
            <p:nvPr/>
          </p:nvCxnSpPr>
          <p:spPr>
            <a:xfrm>
              <a:off x="4150800" y="5392200"/>
              <a:ext cx="390966" cy="154635"/>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3850200" y="5145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4002600" y="5257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p:cNvSpPr/>
            <p:nvPr/>
          </p:nvSpPr>
          <p:spPr>
            <a:xfrm>
              <a:off x="4155000" y="5105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3962400" y="5105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4114800" y="5374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4191000" y="5221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p:cNvSpPr/>
            <p:nvPr/>
          </p:nvSpPr>
          <p:spPr>
            <a:xfrm>
              <a:off x="3850200" y="5298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4078800" y="5831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4231200" y="6019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43434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4078800" y="5983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42312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4191000" y="5755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p:cNvSpPr/>
            <p:nvPr/>
          </p:nvSpPr>
          <p:spPr>
            <a:xfrm>
              <a:off x="4800600" y="5679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p:cNvSpPr/>
            <p:nvPr/>
          </p:nvSpPr>
          <p:spPr>
            <a:xfrm>
              <a:off x="4800600" y="586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p:cNvSpPr/>
            <p:nvPr/>
          </p:nvSpPr>
          <p:spPr>
            <a:xfrm>
              <a:off x="4917000" y="579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p:cNvSpPr/>
            <p:nvPr/>
          </p:nvSpPr>
          <p:spPr>
            <a:xfrm>
              <a:off x="4953000" y="563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p:cNvSpPr/>
            <p:nvPr/>
          </p:nvSpPr>
          <p:spPr>
            <a:xfrm>
              <a:off x="5105400" y="5831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p:cNvSpPr/>
            <p:nvPr/>
          </p:nvSpPr>
          <p:spPr>
            <a:xfrm>
              <a:off x="5029200" y="5983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p:cNvSpPr/>
            <p:nvPr/>
          </p:nvSpPr>
          <p:spPr>
            <a:xfrm>
              <a:off x="5105400" y="563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66" name="Straight Arrow Connector 165"/>
          <p:cNvCxnSpPr>
            <a:stCxn id="82" idx="1"/>
            <a:endCxn id="59" idx="5"/>
          </p:cNvCxnSpPr>
          <p:nvPr/>
        </p:nvCxnSpPr>
        <p:spPr>
          <a:xfrm flipH="1" flipV="1">
            <a:off x="4859750" y="4732397"/>
            <a:ext cx="555721" cy="25943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sp>
        <p:nvSpPr>
          <p:cNvPr id="6" name="Title 1"/>
          <p:cNvSpPr>
            <a:spLocks noGrp="1"/>
          </p:cNvSpPr>
          <p:nvPr>
            <p:ph type="title"/>
          </p:nvPr>
        </p:nvSpPr>
        <p:spPr>
          <a:xfrm>
            <a:off x="457208" y="152402"/>
            <a:ext cx="8229599" cy="792163"/>
          </a:xfrm>
        </p:spPr>
        <p:txBody>
          <a:bodyPr>
            <a:normAutofit/>
          </a:bodyPr>
          <a:lstStyle/>
          <a:p>
            <a:r>
              <a:rPr lang="en-GB" dirty="0"/>
              <a:t>Procedures</a:t>
            </a:r>
            <a:endParaRPr lang="en-GB" dirty="0">
              <a:latin typeface="Arial" panose="020B0604020202020204" pitchFamily="34" charset="0"/>
              <a:cs typeface="Arial" panose="020B0604020202020204" pitchFamily="34" charset="0"/>
            </a:endParaRPr>
          </a:p>
        </p:txBody>
      </p:sp>
      <p:sp>
        <p:nvSpPr>
          <p:cNvPr id="45" name="Content Placeholder 2"/>
          <p:cNvSpPr>
            <a:spLocks noGrp="1"/>
          </p:cNvSpPr>
          <p:nvPr>
            <p:ph idx="1"/>
          </p:nvPr>
        </p:nvSpPr>
        <p:spPr>
          <a:xfrm>
            <a:off x="393321" y="1040361"/>
            <a:ext cx="8522079" cy="1550439"/>
          </a:xfrm>
        </p:spPr>
        <p:txBody>
          <a:bodyPr>
            <a:noAutofit/>
          </a:bodyPr>
          <a:lstStyle/>
          <a:p>
            <a:r>
              <a:rPr lang="en-GB" b="1" dirty="0">
                <a:solidFill>
                  <a:srgbClr val="C00000"/>
                </a:solidFill>
              </a:rPr>
              <a:t>NN (Nearest </a:t>
            </a:r>
            <a:r>
              <a:rPr lang="en-GB" b="1" dirty="0" err="1">
                <a:solidFill>
                  <a:srgbClr val="C00000"/>
                </a:solidFill>
              </a:rPr>
              <a:t>Neighbor</a:t>
            </a:r>
            <a:r>
              <a:rPr lang="en-GB" b="1" dirty="0">
                <a:solidFill>
                  <a:srgbClr val="C00000"/>
                </a:solidFill>
              </a:rPr>
              <a:t>) </a:t>
            </a:r>
            <a:r>
              <a:rPr lang="en-GB" dirty="0"/>
              <a:t>classification</a:t>
            </a:r>
          </a:p>
          <a:p>
            <a:pPr lvl="1"/>
            <a:r>
              <a:rPr lang="en-GB" dirty="0"/>
              <a:t>Given face images of different classes (i.e. identities) c</a:t>
            </a:r>
            <a:r>
              <a:rPr lang="en-GB" baseline="-25000" dirty="0"/>
              <a:t>i </a:t>
            </a:r>
            <a:r>
              <a:rPr lang="en-GB" dirty="0"/>
              <a:t>, compute </a:t>
            </a:r>
            <a:r>
              <a:rPr lang="en-US" dirty="0"/>
              <a:t>the principal (</a:t>
            </a:r>
            <a:r>
              <a:rPr lang="en-US" dirty="0" err="1"/>
              <a:t>eigen</a:t>
            </a:r>
            <a:r>
              <a:rPr lang="en-US" dirty="0"/>
              <a:t>) subspace over all data. </a:t>
            </a:r>
            <a:r>
              <a:rPr lang="en-GB" dirty="0"/>
              <a:t> </a:t>
            </a:r>
          </a:p>
          <a:p>
            <a:pPr lvl="1"/>
            <a:r>
              <a:rPr lang="en-GB" dirty="0"/>
              <a:t>A query (test) image </a:t>
            </a:r>
            <a:r>
              <a:rPr lang="en-GB" b="1" dirty="0"/>
              <a:t>x</a:t>
            </a:r>
            <a:r>
              <a:rPr lang="en-GB" dirty="0"/>
              <a:t> is projected on the </a:t>
            </a:r>
            <a:r>
              <a:rPr lang="en-GB" dirty="0" err="1"/>
              <a:t>eigen</a:t>
            </a:r>
            <a:r>
              <a:rPr lang="en-GB" dirty="0"/>
              <a:t>-subspace and its projection </a:t>
            </a:r>
            <a:r>
              <a:rPr lang="el-GR" dirty="0"/>
              <a:t>ω</a:t>
            </a:r>
            <a:r>
              <a:rPr lang="en-GB" dirty="0"/>
              <a:t> is compared with the projections of all training images.</a:t>
            </a:r>
          </a:p>
          <a:p>
            <a:pPr lvl="1"/>
            <a:r>
              <a:rPr lang="en-GB" dirty="0"/>
              <a:t>The class that has the minimum error is assigned.</a:t>
            </a:r>
          </a:p>
          <a:p>
            <a:endParaRPr lang="en-GB" dirty="0"/>
          </a:p>
          <a:p>
            <a:endParaRPr lang="en-GB" dirty="0"/>
          </a:p>
        </p:txBody>
      </p:sp>
      <p:sp>
        <p:nvSpPr>
          <p:cNvPr id="22" name="TextBox 21"/>
          <p:cNvSpPr txBox="1"/>
          <p:nvPr/>
        </p:nvSpPr>
        <p:spPr>
          <a:xfrm>
            <a:off x="6644289" y="3339762"/>
            <a:ext cx="769800" cy="369332"/>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x</a:t>
            </a: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4988" y="3332666"/>
            <a:ext cx="625011" cy="75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Right Arrow 37"/>
          <p:cNvSpPr/>
          <p:nvPr/>
        </p:nvSpPr>
        <p:spPr>
          <a:xfrm>
            <a:off x="2748221" y="5076121"/>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40" name="TextBox 39"/>
          <p:cNvSpPr txBox="1"/>
          <p:nvPr/>
        </p:nvSpPr>
        <p:spPr>
          <a:xfrm>
            <a:off x="2785021" y="4722200"/>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cxnSp>
        <p:nvCxnSpPr>
          <p:cNvPr id="121869" name="Straight Arrow Connector 121868"/>
          <p:cNvCxnSpPr>
            <a:stCxn id="22" idx="2"/>
            <a:endCxn id="59" idx="6"/>
          </p:cNvCxnSpPr>
          <p:nvPr/>
        </p:nvCxnSpPr>
        <p:spPr>
          <a:xfrm flipH="1">
            <a:off x="4865022" y="3709094"/>
            <a:ext cx="2164167" cy="101057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3"/>
          <a:stretch>
            <a:fillRect/>
          </a:stretch>
        </p:blipFill>
        <p:spPr>
          <a:xfrm>
            <a:off x="3044545" y="5580517"/>
            <a:ext cx="3467251" cy="501505"/>
          </a:xfrm>
          <a:prstGeom prst="rect">
            <a:avLst/>
          </a:prstGeom>
        </p:spPr>
      </p:pic>
      <p:sp>
        <p:nvSpPr>
          <p:cNvPr id="12" name="Rectangle 11"/>
          <p:cNvSpPr/>
          <p:nvPr/>
        </p:nvSpPr>
        <p:spPr>
          <a:xfrm>
            <a:off x="7160798" y="4971871"/>
            <a:ext cx="1802980" cy="954107"/>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The class (or identify) of face n is assigned to the new image. </a:t>
            </a:r>
          </a:p>
        </p:txBody>
      </p:sp>
      <p:grpSp>
        <p:nvGrpSpPr>
          <p:cNvPr id="121866" name="Group 121865"/>
          <p:cNvGrpSpPr/>
          <p:nvPr/>
        </p:nvGrpSpPr>
        <p:grpSpPr>
          <a:xfrm>
            <a:off x="457199" y="3377084"/>
            <a:ext cx="2940023" cy="2475461"/>
            <a:chOff x="152400" y="3482563"/>
            <a:chExt cx="2940023" cy="2475461"/>
          </a:xfrm>
        </p:grpSpPr>
        <p:grpSp>
          <p:nvGrpSpPr>
            <p:cNvPr id="121856" name="Group 121855"/>
            <p:cNvGrpSpPr/>
            <p:nvPr/>
          </p:nvGrpSpPr>
          <p:grpSpPr>
            <a:xfrm>
              <a:off x="152400" y="3482563"/>
              <a:ext cx="2284500" cy="2475461"/>
              <a:chOff x="1066800" y="1559109"/>
              <a:chExt cx="2284500" cy="2475459"/>
            </a:xfrm>
          </p:grpSpPr>
          <p:sp>
            <p:nvSpPr>
              <p:cNvPr id="2" name="Oval 1"/>
              <p:cNvSpPr/>
              <p:nvPr/>
            </p:nvSpPr>
            <p:spPr>
              <a:xfrm>
                <a:off x="1143000" y="1961880"/>
                <a:ext cx="990600" cy="6858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3" name="Oval 2"/>
              <p:cNvSpPr/>
              <p:nvPr/>
            </p:nvSpPr>
            <p:spPr>
              <a:xfrm rot="19543539">
                <a:off x="2360700" y="1862293"/>
                <a:ext cx="990600" cy="1266546"/>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 name="Oval 6"/>
              <p:cNvSpPr/>
              <p:nvPr/>
            </p:nvSpPr>
            <p:spPr>
              <a:xfrm rot="765187">
                <a:off x="1461398" y="3128448"/>
                <a:ext cx="828158" cy="9061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 name="TextBox 7"/>
              <p:cNvSpPr txBox="1"/>
              <p:nvPr/>
            </p:nvSpPr>
            <p:spPr>
              <a:xfrm>
                <a:off x="1253400" y="1559109"/>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10" name="TextBox 9"/>
              <p:cNvSpPr txBox="1"/>
              <p:nvPr/>
            </p:nvSpPr>
            <p:spPr>
              <a:xfrm>
                <a:off x="1066800" y="3378064"/>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grpSp>
        <p:sp>
          <p:nvSpPr>
            <p:cNvPr id="14" name="TextBox 13"/>
            <p:cNvSpPr txBox="1"/>
            <p:nvPr/>
          </p:nvSpPr>
          <p:spPr>
            <a:xfrm>
              <a:off x="2322623" y="3700667"/>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grpSp>
          <p:nvGrpSpPr>
            <p:cNvPr id="121862" name="Group 121861"/>
            <p:cNvGrpSpPr/>
            <p:nvPr/>
          </p:nvGrpSpPr>
          <p:grpSpPr>
            <a:xfrm>
              <a:off x="339000" y="4038600"/>
              <a:ext cx="769800" cy="434564"/>
              <a:chOff x="457200" y="4038600"/>
              <a:chExt cx="376800" cy="304800"/>
            </a:xfrm>
          </p:grpSpPr>
          <p:sp>
            <p:nvSpPr>
              <p:cNvPr id="86" name="Oval 85"/>
              <p:cNvSpPr/>
              <p:nvPr/>
            </p:nvSpPr>
            <p:spPr>
              <a:xfrm>
                <a:off x="45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p:cNvSpPr/>
              <p:nvPr/>
            </p:nvSpPr>
            <p:spPr>
              <a:xfrm>
                <a:off x="609600" y="4191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p:cNvSpPr/>
              <p:nvPr/>
            </p:nvSpPr>
            <p:spPr>
              <a:xfrm>
                <a:off x="7620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p:cNvSpPr/>
              <p:nvPr/>
            </p:nvSpPr>
            <p:spPr>
              <a:xfrm>
                <a:off x="5694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p:cNvSpPr/>
              <p:nvPr/>
            </p:nvSpPr>
            <p:spPr>
              <a:xfrm>
                <a:off x="721800" y="430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p:cNvSpPr/>
              <p:nvPr/>
            </p:nvSpPr>
            <p:spPr>
              <a:xfrm>
                <a:off x="798000" y="4155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p:cNvSpPr/>
              <p:nvPr/>
            </p:nvSpPr>
            <p:spPr>
              <a:xfrm>
                <a:off x="4572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863" name="Group 121862"/>
            <p:cNvGrpSpPr/>
            <p:nvPr/>
          </p:nvGrpSpPr>
          <p:grpSpPr>
            <a:xfrm>
              <a:off x="723900" y="5252538"/>
              <a:ext cx="502755" cy="559644"/>
              <a:chOff x="1530395" y="6162444"/>
              <a:chExt cx="300600" cy="300600"/>
            </a:xfrm>
          </p:grpSpPr>
          <p:sp>
            <p:nvSpPr>
              <p:cNvPr id="94" name="Oval 93"/>
              <p:cNvSpPr/>
              <p:nvPr/>
            </p:nvSpPr>
            <p:spPr>
              <a:xfrm>
                <a:off x="1530395" y="6238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p:cNvSpPr/>
              <p:nvPr/>
            </p:nvSpPr>
            <p:spPr>
              <a:xfrm>
                <a:off x="1682795" y="6427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p:cNvSpPr/>
              <p:nvPr/>
            </p:nvSpPr>
            <p:spPr>
              <a:xfrm>
                <a:off x="17949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p:cNvSpPr/>
              <p:nvPr/>
            </p:nvSpPr>
            <p:spPr>
              <a:xfrm>
                <a:off x="1530395" y="6391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p:cNvSpPr/>
              <p:nvPr/>
            </p:nvSpPr>
            <p:spPr>
              <a:xfrm>
                <a:off x="16827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p:cNvSpPr/>
              <p:nvPr/>
            </p:nvSpPr>
            <p:spPr>
              <a:xfrm>
                <a:off x="1642595" y="61624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1864" name="Group 121863"/>
            <p:cNvGrpSpPr/>
            <p:nvPr/>
          </p:nvGrpSpPr>
          <p:grpSpPr>
            <a:xfrm rot="19304325">
              <a:off x="1669315" y="4039096"/>
              <a:ext cx="630709" cy="878804"/>
              <a:chOff x="3962400" y="3886200"/>
              <a:chExt cx="340800" cy="381000"/>
            </a:xfrm>
          </p:grpSpPr>
          <p:sp>
            <p:nvSpPr>
              <p:cNvPr id="100" name="Oval 99"/>
              <p:cNvSpPr/>
              <p:nvPr/>
            </p:nvSpPr>
            <p:spPr>
              <a:xfrm>
                <a:off x="3962400" y="3926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p:cNvSpPr/>
              <p:nvPr/>
            </p:nvSpPr>
            <p:spPr>
              <a:xfrm>
                <a:off x="3962400" y="4114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p:cNvSpPr/>
              <p:nvPr/>
            </p:nvSpPr>
            <p:spPr>
              <a:xfrm>
                <a:off x="40788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p:cNvSpPr/>
              <p:nvPr/>
            </p:nvSpPr>
            <p:spPr>
              <a:xfrm>
                <a:off x="41148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p:cNvSpPr/>
              <p:nvPr/>
            </p:nvSpPr>
            <p:spPr>
              <a:xfrm>
                <a:off x="426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p:cNvSpPr/>
              <p:nvPr/>
            </p:nvSpPr>
            <p:spPr>
              <a:xfrm>
                <a:off x="41910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p:cNvSpPr/>
              <p:nvPr/>
            </p:nvSpPr>
            <p:spPr>
              <a:xfrm>
                <a:off x="42672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9" name="Right Arrow 108"/>
          <p:cNvSpPr/>
          <p:nvPr/>
        </p:nvSpPr>
        <p:spPr>
          <a:xfrm>
            <a:off x="6306209" y="5076121"/>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cxnSp>
        <p:nvCxnSpPr>
          <p:cNvPr id="114" name="Straight Arrow Connector 113"/>
          <p:cNvCxnSpPr>
            <a:stCxn id="70" idx="6"/>
            <a:endCxn id="59" idx="6"/>
          </p:cNvCxnSpPr>
          <p:nvPr/>
        </p:nvCxnSpPr>
        <p:spPr>
          <a:xfrm>
            <a:off x="4531799" y="4394957"/>
            <a:ext cx="333223" cy="3247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65" idx="5"/>
            <a:endCxn id="59" idx="5"/>
          </p:cNvCxnSpPr>
          <p:nvPr/>
        </p:nvCxnSpPr>
        <p:spPr>
          <a:xfrm>
            <a:off x="4490527" y="4291285"/>
            <a:ext cx="369223" cy="4411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63" idx="5"/>
            <a:endCxn id="59" idx="5"/>
          </p:cNvCxnSpPr>
          <p:nvPr/>
        </p:nvCxnSpPr>
        <p:spPr>
          <a:xfrm>
            <a:off x="4338127" y="4443685"/>
            <a:ext cx="521623" cy="2887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68" idx="5"/>
            <a:endCxn id="59" idx="1"/>
          </p:cNvCxnSpPr>
          <p:nvPr/>
        </p:nvCxnSpPr>
        <p:spPr>
          <a:xfrm>
            <a:off x="4297927" y="4291285"/>
            <a:ext cx="536367" cy="415656"/>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61" idx="5"/>
            <a:endCxn id="59" idx="5"/>
          </p:cNvCxnSpPr>
          <p:nvPr/>
        </p:nvCxnSpPr>
        <p:spPr>
          <a:xfrm>
            <a:off x="4185727" y="4331485"/>
            <a:ext cx="674023" cy="40091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71" idx="6"/>
            <a:endCxn id="59" idx="5"/>
          </p:cNvCxnSpPr>
          <p:nvPr/>
        </p:nvCxnSpPr>
        <p:spPr>
          <a:xfrm>
            <a:off x="4190999" y="4471157"/>
            <a:ext cx="668751" cy="26124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77" idx="7"/>
            <a:endCxn id="59" idx="5"/>
          </p:cNvCxnSpPr>
          <p:nvPr/>
        </p:nvCxnSpPr>
        <p:spPr>
          <a:xfrm flipV="1">
            <a:off x="4526527" y="4732397"/>
            <a:ext cx="333223" cy="183232"/>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74" idx="5"/>
            <a:endCxn id="59" idx="3"/>
          </p:cNvCxnSpPr>
          <p:nvPr/>
        </p:nvCxnSpPr>
        <p:spPr>
          <a:xfrm flipV="1">
            <a:off x="4678927" y="4732397"/>
            <a:ext cx="155367" cy="3208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76" idx="4"/>
            <a:endCxn id="59" idx="5"/>
          </p:cNvCxnSpPr>
          <p:nvPr/>
        </p:nvCxnSpPr>
        <p:spPr>
          <a:xfrm flipV="1">
            <a:off x="4553999" y="4732397"/>
            <a:ext cx="305751" cy="32616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73" idx="5"/>
            <a:endCxn id="59" idx="5"/>
          </p:cNvCxnSpPr>
          <p:nvPr/>
        </p:nvCxnSpPr>
        <p:spPr>
          <a:xfrm flipV="1">
            <a:off x="4566727" y="4732397"/>
            <a:ext cx="293023" cy="473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75" idx="5"/>
            <a:endCxn id="59" idx="3"/>
          </p:cNvCxnSpPr>
          <p:nvPr/>
        </p:nvCxnSpPr>
        <p:spPr>
          <a:xfrm flipV="1">
            <a:off x="4414327" y="4732397"/>
            <a:ext cx="419967" cy="437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72" idx="6"/>
            <a:endCxn id="59" idx="4"/>
          </p:cNvCxnSpPr>
          <p:nvPr/>
        </p:nvCxnSpPr>
        <p:spPr>
          <a:xfrm flipV="1">
            <a:off x="4419599" y="4737669"/>
            <a:ext cx="427423" cy="2668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78" idx="1"/>
            <a:endCxn id="59" idx="5"/>
          </p:cNvCxnSpPr>
          <p:nvPr/>
        </p:nvCxnSpPr>
        <p:spPr>
          <a:xfrm flipH="1" flipV="1">
            <a:off x="4859750" y="4732397"/>
            <a:ext cx="250921" cy="107032"/>
          </a:xfrm>
          <a:prstGeom prst="straightConnector1">
            <a:avLst/>
          </a:prstGeom>
          <a:ln w="28575">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80" idx="3"/>
            <a:endCxn id="59" idx="6"/>
          </p:cNvCxnSpPr>
          <p:nvPr/>
        </p:nvCxnSpPr>
        <p:spPr>
          <a:xfrm flipH="1" flipV="1">
            <a:off x="4865022" y="4719669"/>
            <a:ext cx="362049" cy="257416"/>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79" idx="1"/>
            <a:endCxn id="59" idx="6"/>
          </p:cNvCxnSpPr>
          <p:nvPr/>
        </p:nvCxnSpPr>
        <p:spPr>
          <a:xfrm flipH="1" flipV="1">
            <a:off x="4865022" y="4719669"/>
            <a:ext cx="245649" cy="308160"/>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83" idx="2"/>
            <a:endCxn id="59" idx="6"/>
          </p:cNvCxnSpPr>
          <p:nvPr/>
        </p:nvCxnSpPr>
        <p:spPr>
          <a:xfrm flipH="1" flipV="1">
            <a:off x="4865022" y="4719669"/>
            <a:ext cx="468977" cy="437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81" idx="1"/>
            <a:endCxn id="59" idx="1"/>
          </p:cNvCxnSpPr>
          <p:nvPr/>
        </p:nvCxnSpPr>
        <p:spPr>
          <a:xfrm flipH="1" flipV="1">
            <a:off x="4834294" y="4706941"/>
            <a:ext cx="428777" cy="92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84" idx="2"/>
            <a:endCxn id="59" idx="6"/>
          </p:cNvCxnSpPr>
          <p:nvPr/>
        </p:nvCxnSpPr>
        <p:spPr>
          <a:xfrm flipH="1" flipV="1">
            <a:off x="4865022" y="4719669"/>
            <a:ext cx="545177" cy="92288"/>
          </a:xfrm>
          <a:prstGeom prst="straightConnector1">
            <a:avLst/>
          </a:prstGeom>
          <a:ln w="1270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179" name="TextBox 178"/>
          <p:cNvSpPr txBox="1"/>
          <p:nvPr/>
        </p:nvSpPr>
        <p:spPr>
          <a:xfrm>
            <a:off x="3872361" y="3937915"/>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180" name="TextBox 179"/>
          <p:cNvSpPr txBox="1"/>
          <p:nvPr/>
        </p:nvSpPr>
        <p:spPr>
          <a:xfrm>
            <a:off x="5502874" y="4595025"/>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sp>
        <p:nvSpPr>
          <p:cNvPr id="181" name="TextBox 180"/>
          <p:cNvSpPr txBox="1"/>
          <p:nvPr/>
        </p:nvSpPr>
        <p:spPr>
          <a:xfrm>
            <a:off x="3990790" y="5014187"/>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1127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6" name="Title 1"/>
          <p:cNvSpPr>
            <a:spLocks noGrp="1"/>
          </p:cNvSpPr>
          <p:nvPr>
            <p:ph type="title"/>
          </p:nvPr>
        </p:nvSpPr>
        <p:spPr>
          <a:xfrm>
            <a:off x="457208" y="152402"/>
            <a:ext cx="8229599" cy="792163"/>
          </a:xfrm>
        </p:spPr>
        <p:txBody>
          <a:bodyPr>
            <a:normAutofit/>
          </a:bodyPr>
          <a:lstStyle/>
          <a:p>
            <a:r>
              <a:rPr lang="en-GB" dirty="0"/>
              <a:t>Procedures</a:t>
            </a:r>
            <a:endParaRPr lang="en-GB" dirty="0">
              <a:latin typeface="Arial" panose="020B0604020202020204" pitchFamily="34" charset="0"/>
              <a:cs typeface="Arial" panose="020B0604020202020204" pitchFamily="34" charset="0"/>
            </a:endParaRPr>
          </a:p>
        </p:txBody>
      </p:sp>
      <p:sp>
        <p:nvSpPr>
          <p:cNvPr id="121860" name="TextBox 121859"/>
          <p:cNvSpPr txBox="1"/>
          <p:nvPr/>
        </p:nvSpPr>
        <p:spPr>
          <a:xfrm>
            <a:off x="292448" y="971490"/>
            <a:ext cx="3003935" cy="400110"/>
          </a:xfrm>
          <a:prstGeom prst="rect">
            <a:avLst/>
          </a:prstGeom>
          <a:noFill/>
        </p:spPr>
        <p:txBody>
          <a:bodyPr wrap="square" rtlCol="0">
            <a:spAutoFit/>
          </a:bodyPr>
          <a:lstStyle/>
          <a:p>
            <a:r>
              <a:rPr lang="en-GB" sz="2000" b="1" i="1" dirty="0">
                <a:solidFill>
                  <a:srgbClr val="C00000"/>
                </a:solidFill>
                <a:latin typeface="Arial" panose="020B0604020202020204" pitchFamily="34" charset="0"/>
                <a:cs typeface="Arial" panose="020B0604020202020204" pitchFamily="34" charset="0"/>
              </a:rPr>
              <a:t>Alternative method</a:t>
            </a:r>
          </a:p>
        </p:txBody>
      </p:sp>
      <p:sp>
        <p:nvSpPr>
          <p:cNvPr id="44" name="Content Placeholder 2"/>
          <p:cNvSpPr>
            <a:spLocks noGrp="1"/>
          </p:cNvSpPr>
          <p:nvPr>
            <p:ph idx="1"/>
          </p:nvPr>
        </p:nvSpPr>
        <p:spPr>
          <a:xfrm>
            <a:off x="382195" y="1421374"/>
            <a:ext cx="8522079" cy="1550439"/>
          </a:xfrm>
        </p:spPr>
        <p:txBody>
          <a:bodyPr>
            <a:noAutofit/>
          </a:bodyPr>
          <a:lstStyle/>
          <a:p>
            <a:pPr lvl="1"/>
            <a:r>
              <a:rPr lang="en-GB" dirty="0"/>
              <a:t>Given face images of different classes (i.e. identities) c</a:t>
            </a:r>
            <a:r>
              <a:rPr lang="en-GB" baseline="-25000" dirty="0"/>
              <a:t>i</a:t>
            </a:r>
            <a:r>
              <a:rPr lang="en-GB" dirty="0"/>
              <a:t>, compute </a:t>
            </a:r>
            <a:r>
              <a:rPr lang="en-US" dirty="0"/>
              <a:t>the principal (</a:t>
            </a:r>
            <a:r>
              <a:rPr lang="en-US" dirty="0" err="1"/>
              <a:t>eigen</a:t>
            </a:r>
            <a:r>
              <a:rPr lang="en-US" dirty="0"/>
              <a:t>) subspace per class. </a:t>
            </a:r>
            <a:r>
              <a:rPr lang="en-GB" dirty="0"/>
              <a:t> </a:t>
            </a:r>
          </a:p>
          <a:p>
            <a:pPr lvl="1"/>
            <a:r>
              <a:rPr lang="en-GB" dirty="0"/>
              <a:t>A query (test) image </a:t>
            </a:r>
            <a:r>
              <a:rPr lang="en-GB" b="1" dirty="0"/>
              <a:t>x </a:t>
            </a:r>
            <a:r>
              <a:rPr lang="en-GB" dirty="0"/>
              <a:t>is projected on each </a:t>
            </a:r>
            <a:r>
              <a:rPr lang="en-GB" dirty="0" err="1"/>
              <a:t>eigen</a:t>
            </a:r>
            <a:r>
              <a:rPr lang="en-GB" dirty="0"/>
              <a:t>-subspace and its reconstruction error is measured.</a:t>
            </a:r>
          </a:p>
          <a:p>
            <a:pPr lvl="1"/>
            <a:r>
              <a:rPr lang="en-GB" dirty="0"/>
              <a:t>The class that has the minimum error is assigned.</a:t>
            </a:r>
          </a:p>
          <a:p>
            <a:endParaRPr lang="en-GB" dirty="0"/>
          </a:p>
          <a:p>
            <a:endParaRPr lang="en-GB" dirty="0"/>
          </a:p>
        </p:txBody>
      </p:sp>
      <p:grpSp>
        <p:nvGrpSpPr>
          <p:cNvPr id="121882" name="Group 121881"/>
          <p:cNvGrpSpPr/>
          <p:nvPr/>
        </p:nvGrpSpPr>
        <p:grpSpPr>
          <a:xfrm>
            <a:off x="632340" y="3323821"/>
            <a:ext cx="8511660" cy="3000779"/>
            <a:chOff x="457199" y="3200400"/>
            <a:chExt cx="8511660" cy="3000779"/>
          </a:xfrm>
        </p:grpSpPr>
        <p:sp>
          <p:nvSpPr>
            <p:cNvPr id="11" name="Parallelogram 10"/>
            <p:cNvSpPr/>
            <p:nvPr/>
          </p:nvSpPr>
          <p:spPr>
            <a:xfrm>
              <a:off x="3886201" y="3505200"/>
              <a:ext cx="1236842" cy="607574"/>
            </a:xfrm>
            <a:prstGeom prst="parallelogram">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2" name="Parallelogram 11"/>
            <p:cNvSpPr/>
            <p:nvPr/>
          </p:nvSpPr>
          <p:spPr>
            <a:xfrm>
              <a:off x="3581401" y="5593605"/>
              <a:ext cx="1205316" cy="607574"/>
            </a:xfrm>
            <a:prstGeom prst="parallelogram">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13" name="Parallelogram 12"/>
            <p:cNvSpPr/>
            <p:nvPr/>
          </p:nvSpPr>
          <p:spPr>
            <a:xfrm rot="19628271">
              <a:off x="5267183" y="4277678"/>
              <a:ext cx="990600" cy="607574"/>
            </a:xfrm>
            <a:prstGeom prst="parallelogram">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pic>
          <p:nvPicPr>
            <p:cNvPr id="1218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223" y="4865926"/>
              <a:ext cx="625011" cy="752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5" name="TextBox 14"/>
                <p:cNvSpPr txBox="1"/>
                <p:nvPr/>
              </p:nvSpPr>
              <p:spPr>
                <a:xfrm>
                  <a:off x="6515425" y="5819775"/>
                  <a:ext cx="95794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a:rPr>
                              <m:t>arg</m:t>
                            </m:r>
                          </m:e>
                          <m:sub>
                            <m:r>
                              <a:rPr lang="en-GB" b="0" i="1" smtClean="0">
                                <a:latin typeface="Cambria Math" panose="02040503050406030204" pitchFamily="18" charset="0"/>
                              </a:rPr>
                              <m:t>𝑖</m:t>
                            </m:r>
                          </m:sub>
                        </m:sSub>
                      </m:oMath>
                    </m:oMathPara>
                  </a14:m>
                  <a:endParaRPr lang="en-GB" dirty="0">
                    <a:latin typeface="Arial" panose="020B0604020202020204" pitchFamily="34" charset="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515425" y="5819775"/>
                  <a:ext cx="957943" cy="369332"/>
                </a:xfrm>
                <a:prstGeom prst="rect">
                  <a:avLst/>
                </a:prstGeom>
                <a:blipFill rotWithShape="0">
                  <a:blip r:embed="rId4"/>
                  <a:stretch>
                    <a:fillRect b="-65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124700" y="5819778"/>
                  <a:ext cx="1844159" cy="369332"/>
                </a:xfrm>
                <a:prstGeom prst="rect">
                  <a:avLst/>
                </a:prstGeom>
                <a:noFill/>
              </p:spPr>
              <p:txBody>
                <a:bodyPr wrap="square" rtlCol="0">
                  <a:spAutoFit/>
                </a:bodyPr>
                <a:lstStyle/>
                <a:p>
                  <a14:m>
                    <m:oMath xmlns:m="http://schemas.openxmlformats.org/officeDocument/2006/math">
                      <m:r>
                        <m:rPr>
                          <m:sty m:val="p"/>
                        </m:rPr>
                        <a:rPr lang="en-GB">
                          <a:latin typeface="Cambria Math"/>
                        </a:rPr>
                        <m:t>min</m:t>
                      </m:r>
                      <m:r>
                        <a:rPr lang="en-GB" i="1">
                          <a:latin typeface="Cambria Math"/>
                        </a:rPr>
                        <m:t>⁡|</m:t>
                      </m:r>
                      <m:d>
                        <m:dPr>
                          <m:begChr m:val="|"/>
                          <m:endChr m:val="|"/>
                          <m:ctrlPr>
                            <a:rPr lang="en-GB" i="1">
                              <a:latin typeface="Cambria Math" panose="02040503050406030204" pitchFamily="18" charset="0"/>
                            </a:rPr>
                          </m:ctrlPr>
                        </m:dPr>
                        <m:e>
                          <m:r>
                            <a:rPr lang="en-GB" b="1" i="0">
                              <a:latin typeface="Cambria Math"/>
                            </a:rPr>
                            <m:t>𝐱</m:t>
                          </m:r>
                          <m:r>
                            <a:rPr lang="en-GB" i="1">
                              <a:latin typeface="Cambria Math"/>
                            </a:rPr>
                            <m:t>−</m:t>
                          </m:r>
                          <m:acc>
                            <m:accPr>
                              <m:chr m:val="̃"/>
                              <m:ctrlPr>
                                <a:rPr lang="en-GB" i="1">
                                  <a:latin typeface="Cambria Math" panose="02040503050406030204" pitchFamily="18" charset="0"/>
                                </a:rPr>
                              </m:ctrlPr>
                            </m:accPr>
                            <m:e>
                              <m:r>
                                <a:rPr lang="en-GB" b="1" i="0">
                                  <a:latin typeface="Cambria Math"/>
                                </a:rPr>
                                <m:t>𝐱</m:t>
                              </m:r>
                            </m:e>
                          </m:acc>
                          <m:r>
                            <m:rPr>
                              <m:nor/>
                            </m:rPr>
                            <a:rPr lang="en-GB" baseline="-25000" dirty="0"/>
                            <m:t>i</m:t>
                          </m:r>
                        </m:e>
                      </m:d>
                    </m:oMath>
                  </a14:m>
                  <a:r>
                    <a:rPr lang="en-GB" dirty="0">
                      <a:latin typeface="Arial" panose="020B0604020202020204" pitchFamily="34" charset="0"/>
                      <a:cs typeface="Arial" panose="020B0604020202020204" pitchFamily="34" charset="0"/>
                    </a:rPr>
                    <a:t>|</a:t>
                  </a:r>
                </a:p>
              </p:txBody>
            </p:sp>
          </mc:Choice>
          <mc:Fallback xmlns="">
            <p:sp>
              <p:nvSpPr>
                <p:cNvPr id="17" name="TextBox 16"/>
                <p:cNvSpPr txBox="1">
                  <a:spLocks noRot="1" noChangeAspect="1" noMove="1" noResize="1" noEditPoints="1" noAdjustHandles="1" noChangeArrowheads="1" noChangeShapeType="1" noTextEdit="1"/>
                </p:cNvSpPr>
                <p:nvPr/>
              </p:nvSpPr>
              <p:spPr>
                <a:xfrm>
                  <a:off x="7124700" y="5819778"/>
                  <a:ext cx="1844159" cy="369332"/>
                </a:xfrm>
                <a:prstGeom prst="rect">
                  <a:avLst/>
                </a:prstGeom>
                <a:blipFill rotWithShape="0">
                  <a:blip r:embed="rId5"/>
                  <a:stretch>
                    <a:fillRect t="-9836" b="-24590"/>
                  </a:stretch>
                </a:blipFill>
              </p:spPr>
              <p:txBody>
                <a:bodyPr/>
                <a:lstStyle/>
                <a:p>
                  <a:r>
                    <a:rPr lang="en-GB">
                      <a:noFill/>
                    </a:rPr>
                    <a:t> </a:t>
                  </a:r>
                </a:p>
              </p:txBody>
            </p:sp>
          </mc:Fallback>
        </mc:AlternateContent>
        <p:sp>
          <p:nvSpPr>
            <p:cNvPr id="26" name="TextBox 25"/>
            <p:cNvSpPr txBox="1"/>
            <p:nvPr/>
          </p:nvSpPr>
          <p:spPr>
            <a:xfrm>
              <a:off x="6067449" y="5873948"/>
              <a:ext cx="1000101" cy="307777"/>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assign</a:t>
              </a:r>
            </a:p>
          </p:txBody>
        </p:sp>
        <mc:AlternateContent xmlns:mc="http://schemas.openxmlformats.org/markup-compatibility/2006" xmlns:a14="http://schemas.microsoft.com/office/drawing/2010/main">
          <mc:Choice Requires="a14">
            <p:sp>
              <p:nvSpPr>
                <p:cNvPr id="28" name="Rectangle 27"/>
                <p:cNvSpPr/>
                <p:nvPr/>
              </p:nvSpPr>
              <p:spPr>
                <a:xfrm>
                  <a:off x="6019800" y="5015606"/>
                  <a:ext cx="377026" cy="369332"/>
                </a:xfrm>
                <a:prstGeom prst="rect">
                  <a:avLst/>
                </a:prstGeom>
              </p:spPr>
              <p:txBody>
                <a:bodyPr wrap="none">
                  <a:spAutoFit/>
                </a:bodyPr>
                <a:lstStyle/>
                <a:p>
                  <a14:m>
                    <m:oMath xmlns:m="http://schemas.openxmlformats.org/officeDocument/2006/math">
                      <m:acc>
                        <m:accPr>
                          <m:chr m:val="̃"/>
                          <m:ctrlPr>
                            <a:rPr lang="en-GB" i="1" smtClean="0">
                              <a:latin typeface="Cambria Math" panose="02040503050406030204" pitchFamily="18" charset="0"/>
                            </a:rPr>
                          </m:ctrlPr>
                        </m:accPr>
                        <m:e>
                          <m:r>
                            <a:rPr lang="en-GB" b="1" i="0">
                              <a:latin typeface="Cambria Math"/>
                            </a:rPr>
                            <m:t>𝐱</m:t>
                          </m:r>
                        </m:e>
                      </m:acc>
                    </m:oMath>
                  </a14:m>
                  <a:r>
                    <a:rPr lang="en-GB" baseline="-25000" dirty="0"/>
                    <a:t> </a:t>
                  </a:r>
                  <a14:m>
                    <m:oMath xmlns:m="http://schemas.openxmlformats.org/officeDocument/2006/math">
                      <m:r>
                        <m:rPr>
                          <m:nor/>
                        </m:rPr>
                        <a:rPr lang="en-GB" b="0" i="0" baseline="-25000" dirty="0" smtClean="0"/>
                        <m:t>i</m:t>
                      </m:r>
                    </m:oMath>
                  </a14:m>
                  <a:endParaRPr lang="en-GB" dirty="0">
                    <a:latin typeface="Arial" panose="020B0604020202020204" pitchFamily="34" charset="0"/>
                    <a:cs typeface="Arial" panose="020B0604020202020204" pitchFamily="34" charset="0"/>
                  </a:endParaRPr>
                </a:p>
              </p:txBody>
            </p:sp>
          </mc:Choice>
          <mc:Fallback xmlns="">
            <p:sp>
              <p:nvSpPr>
                <p:cNvPr id="28" name="Rectangle 27"/>
                <p:cNvSpPr>
                  <a:spLocks noRot="1" noChangeAspect="1" noMove="1" noResize="1" noEditPoints="1" noAdjustHandles="1" noChangeArrowheads="1" noChangeShapeType="1" noTextEdit="1"/>
                </p:cNvSpPr>
                <p:nvPr/>
              </p:nvSpPr>
              <p:spPr>
                <a:xfrm>
                  <a:off x="6019800" y="5015606"/>
                  <a:ext cx="377026" cy="369332"/>
                </a:xfrm>
                <a:prstGeom prst="rect">
                  <a:avLst/>
                </a:prstGeom>
                <a:blipFill rotWithShape="0">
                  <a:blip r:embed="rId6"/>
                  <a:stretch>
                    <a:fillRect/>
                  </a:stretch>
                </a:blipFill>
              </p:spPr>
              <p:txBody>
                <a:bodyPr/>
                <a:lstStyle/>
                <a:p>
                  <a:r>
                    <a:rPr lang="en-GB">
                      <a:noFill/>
                    </a:rPr>
                    <a:t> </a:t>
                  </a:r>
                </a:p>
              </p:txBody>
            </p:sp>
          </mc:Fallback>
        </mc:AlternateContent>
        <p:sp>
          <p:nvSpPr>
            <p:cNvPr id="30" name="TextBox 29"/>
            <p:cNvSpPr txBox="1"/>
            <p:nvPr/>
          </p:nvSpPr>
          <p:spPr>
            <a:xfrm>
              <a:off x="6248400" y="5039380"/>
              <a:ext cx="2434500" cy="523220"/>
            </a:xfrm>
            <a:prstGeom prst="rect">
              <a:avLst/>
            </a:prstGeom>
            <a:noFill/>
          </p:spPr>
          <p:txBody>
            <a:bodyPr wrap="square" rtlCol="0">
              <a:spAutoFit/>
            </a:bodyPr>
            <a:lstStyle/>
            <a:p>
              <a:r>
                <a:rPr lang="en-GB" sz="1400" dirty="0">
                  <a:latin typeface="Arial" panose="020B0604020202020204" pitchFamily="34" charset="0"/>
                  <a:cs typeface="Arial" panose="020B0604020202020204" pitchFamily="34" charset="0"/>
                </a:rPr>
                <a:t>: reconstruction by </a:t>
              </a:r>
              <a:r>
                <a:rPr lang="en-GB" sz="1400" dirty="0" err="1">
                  <a:latin typeface="Arial" panose="020B0604020202020204" pitchFamily="34" charset="0"/>
                  <a:cs typeface="Arial" panose="020B0604020202020204" pitchFamily="34" charset="0"/>
                </a:rPr>
                <a:t>i-th</a:t>
              </a:r>
              <a:r>
                <a:rPr lang="en-GB" sz="1400" dirty="0">
                  <a:latin typeface="Arial" panose="020B0604020202020204" pitchFamily="34" charset="0"/>
                  <a:cs typeface="Arial" panose="020B0604020202020204" pitchFamily="34" charset="0"/>
                </a:rPr>
                <a:t> class subspace</a:t>
              </a:r>
            </a:p>
          </p:txBody>
        </p:sp>
        <p:cxnSp>
          <p:nvCxnSpPr>
            <p:cNvPr id="121862" name="Straight Arrow Connector 121861"/>
            <p:cNvCxnSpPr>
              <a:endCxn id="48" idx="3"/>
            </p:cNvCxnSpPr>
            <p:nvPr/>
          </p:nvCxnSpPr>
          <p:spPr>
            <a:xfrm flipV="1">
              <a:off x="4803351" y="3798136"/>
              <a:ext cx="46620" cy="965877"/>
            </a:xfrm>
            <a:prstGeom prst="straightConnector1">
              <a:avLst/>
            </a:prstGeom>
            <a:ln w="317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1864" name="Straight Arrow Connector 121863"/>
            <p:cNvCxnSpPr/>
            <p:nvPr/>
          </p:nvCxnSpPr>
          <p:spPr>
            <a:xfrm flipV="1">
              <a:off x="4803350" y="4610401"/>
              <a:ext cx="794060" cy="153611"/>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866" name="Straight Arrow Connector 121865"/>
            <p:cNvCxnSpPr/>
            <p:nvPr/>
          </p:nvCxnSpPr>
          <p:spPr>
            <a:xfrm flipH="1">
              <a:off x="4299261" y="4764012"/>
              <a:ext cx="504090" cy="1095530"/>
            </a:xfrm>
            <a:prstGeom prst="straightConnector1">
              <a:avLst/>
            </a:prstGeom>
            <a:ln w="317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16092" y="4729518"/>
              <a:ext cx="769800" cy="369332"/>
            </a:xfrm>
            <a:prstGeom prst="rect">
              <a:avLst/>
            </a:prstGeom>
            <a:noFill/>
          </p:spPr>
          <p:txBody>
            <a:bodyPr wrap="square" rtlCol="0">
              <a:spAutoFit/>
            </a:bodyPr>
            <a:lstStyle/>
            <a:p>
              <a:r>
                <a:rPr lang="en-GB" b="1" dirty="0">
                  <a:latin typeface="Arial" panose="020B0604020202020204" pitchFamily="34" charset="0"/>
                  <a:cs typeface="Arial" panose="020B0604020202020204" pitchFamily="34" charset="0"/>
                </a:rPr>
                <a:t>x</a:t>
              </a:r>
            </a:p>
          </p:txBody>
        </p:sp>
        <mc:AlternateContent xmlns:mc="http://schemas.openxmlformats.org/markup-compatibility/2006" xmlns:a14="http://schemas.microsoft.com/office/drawing/2010/main">
          <mc:Choice Requires="a14">
            <p:sp>
              <p:nvSpPr>
                <p:cNvPr id="48" name="Rectangle 47"/>
                <p:cNvSpPr/>
                <p:nvPr/>
              </p:nvSpPr>
              <p:spPr>
                <a:xfrm>
                  <a:off x="4400809" y="3613470"/>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aseline="-25000" dirty="0"/>
                          <m:t>1</m:t>
                        </m:r>
                      </m:oMath>
                    </m:oMathPara>
                  </a14:m>
                  <a:endParaRPr lang="en-GB" dirty="0">
                    <a:latin typeface="Arial" panose="020B0604020202020204" pitchFamily="34" charset="0"/>
                    <a:cs typeface="Arial" panose="020B0604020202020204" pitchFamily="34" charset="0"/>
                  </a:endParaRPr>
                </a:p>
              </p:txBody>
            </p:sp>
          </mc:Choice>
          <mc:Fallback xmlns="">
            <p:sp>
              <p:nvSpPr>
                <p:cNvPr id="48" name="Rectangle 47"/>
                <p:cNvSpPr>
                  <a:spLocks noRot="1" noChangeAspect="1" noMove="1" noResize="1" noEditPoints="1" noAdjustHandles="1" noChangeArrowheads="1" noChangeShapeType="1" noTextEdit="1"/>
                </p:cNvSpPr>
                <p:nvPr/>
              </p:nvSpPr>
              <p:spPr>
                <a:xfrm>
                  <a:off x="4400809" y="3613470"/>
                  <a:ext cx="449162" cy="369332"/>
                </a:xfrm>
                <a:prstGeom prst="rect">
                  <a:avLst/>
                </a:prstGeom>
                <a:blipFill rotWithShape="0">
                  <a:blip r:embed="rId7"/>
                  <a:stretch>
                    <a:fillRect r="-54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Rectangle 48"/>
                <p:cNvSpPr/>
                <p:nvPr/>
              </p:nvSpPr>
              <p:spPr>
                <a:xfrm>
                  <a:off x="5504843" y="4347684"/>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0" i="0" baseline="-25000" dirty="0" smtClean="0"/>
                          <m:t>2</m:t>
                        </m:r>
                      </m:oMath>
                    </m:oMathPara>
                  </a14:m>
                  <a:endParaRPr lang="en-GB" dirty="0">
                    <a:latin typeface="Arial" panose="020B0604020202020204" pitchFamily="34" charset="0"/>
                    <a:cs typeface="Arial" panose="020B0604020202020204" pitchFamily="34" charset="0"/>
                  </a:endParaRPr>
                </a:p>
              </p:txBody>
            </p:sp>
          </mc:Choice>
          <mc:Fallback xmlns="">
            <p:sp>
              <p:nvSpPr>
                <p:cNvPr id="49" name="Rectangle 48"/>
                <p:cNvSpPr>
                  <a:spLocks noRot="1" noChangeAspect="1" noMove="1" noResize="1" noEditPoints="1" noAdjustHandles="1" noChangeArrowheads="1" noChangeShapeType="1" noTextEdit="1"/>
                </p:cNvSpPr>
                <p:nvPr/>
              </p:nvSpPr>
              <p:spPr>
                <a:xfrm>
                  <a:off x="5504843" y="4347684"/>
                  <a:ext cx="449162" cy="369332"/>
                </a:xfrm>
                <a:prstGeom prst="rect">
                  <a:avLst/>
                </a:prstGeom>
                <a:blipFill rotWithShape="0">
                  <a:blip r:embed="rId8"/>
                  <a:stretch>
                    <a:fillRect r="-54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Rectangle 49"/>
                <p:cNvSpPr/>
                <p:nvPr/>
              </p:nvSpPr>
              <p:spPr>
                <a:xfrm>
                  <a:off x="3884577" y="5618781"/>
                  <a:ext cx="4491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i="1">
                                <a:latin typeface="Cambria Math" panose="02040503050406030204" pitchFamily="18" charset="0"/>
                              </a:rPr>
                            </m:ctrlPr>
                          </m:accPr>
                          <m:e>
                            <m:r>
                              <a:rPr lang="en-GB" b="1" i="0">
                                <a:latin typeface="Cambria Math"/>
                              </a:rPr>
                              <m:t>𝐱</m:t>
                            </m:r>
                          </m:e>
                        </m:acc>
                        <m:r>
                          <m:rPr>
                            <m:nor/>
                          </m:rPr>
                          <a:rPr lang="en-GB" b="0" i="0" baseline="-25000" dirty="0" smtClean="0"/>
                          <m:t>3</m:t>
                        </m:r>
                      </m:oMath>
                    </m:oMathPara>
                  </a14:m>
                  <a:endParaRPr lang="en-GB" dirty="0">
                    <a:latin typeface="Arial" panose="020B0604020202020204" pitchFamily="34" charset="0"/>
                    <a:cs typeface="Arial" panose="020B0604020202020204" pitchFamily="34"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3884577" y="5618781"/>
                  <a:ext cx="449162" cy="369332"/>
                </a:xfrm>
                <a:prstGeom prst="rect">
                  <a:avLst/>
                </a:prstGeom>
                <a:blipFill rotWithShape="0">
                  <a:blip r:embed="rId9"/>
                  <a:stretch>
                    <a:fillRect r="-4054"/>
                  </a:stretch>
                </a:blipFill>
              </p:spPr>
              <p:txBody>
                <a:bodyPr/>
                <a:lstStyle/>
                <a:p>
                  <a:r>
                    <a:rPr lang="en-GB">
                      <a:noFill/>
                    </a:rPr>
                    <a:t> </a:t>
                  </a:r>
                </a:p>
              </p:txBody>
            </p:sp>
          </mc:Fallback>
        </mc:AlternateContent>
        <p:grpSp>
          <p:nvGrpSpPr>
            <p:cNvPr id="39" name="Group 38"/>
            <p:cNvGrpSpPr/>
            <p:nvPr/>
          </p:nvGrpSpPr>
          <p:grpSpPr>
            <a:xfrm>
              <a:off x="457199" y="3377084"/>
              <a:ext cx="2839185" cy="2475461"/>
              <a:chOff x="152400" y="3482563"/>
              <a:chExt cx="2839185" cy="2475461"/>
            </a:xfrm>
          </p:grpSpPr>
          <p:grpSp>
            <p:nvGrpSpPr>
              <p:cNvPr id="40" name="Group 39"/>
              <p:cNvGrpSpPr/>
              <p:nvPr/>
            </p:nvGrpSpPr>
            <p:grpSpPr>
              <a:xfrm>
                <a:off x="152400" y="3482563"/>
                <a:ext cx="2284500" cy="2475461"/>
                <a:chOff x="1066800" y="1559109"/>
                <a:chExt cx="2284500" cy="2475459"/>
              </a:xfrm>
            </p:grpSpPr>
            <p:sp>
              <p:nvSpPr>
                <p:cNvPr id="78" name="Oval 77"/>
                <p:cNvSpPr/>
                <p:nvPr/>
              </p:nvSpPr>
              <p:spPr>
                <a:xfrm>
                  <a:off x="1143000" y="1961880"/>
                  <a:ext cx="990600" cy="685800"/>
                </a:xfrm>
                <a:prstGeom prst="ellipse">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79" name="Oval 78"/>
                <p:cNvSpPr/>
                <p:nvPr/>
              </p:nvSpPr>
              <p:spPr>
                <a:xfrm rot="19543539">
                  <a:off x="2360700" y="1862293"/>
                  <a:ext cx="990600" cy="1266546"/>
                </a:xfrm>
                <a:prstGeom prst="ellipse">
                  <a:avLst/>
                </a:prstGeom>
                <a:solidFill>
                  <a:srgbClr val="C00000">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0" name="Oval 79"/>
                <p:cNvSpPr/>
                <p:nvPr/>
              </p:nvSpPr>
              <p:spPr>
                <a:xfrm rot="765187">
                  <a:off x="1461398" y="3128448"/>
                  <a:ext cx="828158" cy="90612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sp>
              <p:nvSpPr>
                <p:cNvPr id="81" name="TextBox 80"/>
                <p:cNvSpPr txBox="1"/>
                <p:nvPr/>
              </p:nvSpPr>
              <p:spPr>
                <a:xfrm>
                  <a:off x="1253400" y="1559109"/>
                  <a:ext cx="769800" cy="369332"/>
                </a:xfrm>
                <a:prstGeom prst="rect">
                  <a:avLst/>
                </a:prstGeom>
                <a:noFill/>
              </p:spPr>
              <p:txBody>
                <a:bodyPr wrap="square" rtlCol="0">
                  <a:spAutoFit/>
                </a:bodyPr>
                <a:lstStyle/>
                <a:p>
                  <a:r>
                    <a:rPr lang="en-GB" dirty="0"/>
                    <a:t>c</a:t>
                  </a:r>
                  <a:r>
                    <a:rPr lang="en-GB" baseline="-25000" dirty="0"/>
                    <a:t>1</a:t>
                  </a:r>
                  <a:endParaRPr lang="en-GB" dirty="0">
                    <a:latin typeface="Arial" panose="020B0604020202020204" pitchFamily="34" charset="0"/>
                    <a:cs typeface="Arial" panose="020B0604020202020204" pitchFamily="34" charset="0"/>
                  </a:endParaRPr>
                </a:p>
              </p:txBody>
            </p:sp>
            <p:sp>
              <p:nvSpPr>
                <p:cNvPr id="82" name="TextBox 81"/>
                <p:cNvSpPr txBox="1"/>
                <p:nvPr/>
              </p:nvSpPr>
              <p:spPr>
                <a:xfrm>
                  <a:off x="1066800" y="3378064"/>
                  <a:ext cx="769800" cy="369332"/>
                </a:xfrm>
                <a:prstGeom prst="rect">
                  <a:avLst/>
                </a:prstGeom>
                <a:noFill/>
              </p:spPr>
              <p:txBody>
                <a:bodyPr wrap="square" rtlCol="0">
                  <a:spAutoFit/>
                </a:bodyPr>
                <a:lstStyle/>
                <a:p>
                  <a:r>
                    <a:rPr lang="en-GB" dirty="0"/>
                    <a:t>c</a:t>
                  </a:r>
                  <a:r>
                    <a:rPr lang="en-GB" baseline="-25000" dirty="0"/>
                    <a:t>3</a:t>
                  </a:r>
                  <a:endParaRPr lang="en-GB" dirty="0">
                    <a:latin typeface="Arial" panose="020B0604020202020204" pitchFamily="34" charset="0"/>
                    <a:cs typeface="Arial" panose="020B0604020202020204" pitchFamily="34" charset="0"/>
                  </a:endParaRPr>
                </a:p>
              </p:txBody>
            </p:sp>
          </p:grpSp>
          <p:sp>
            <p:nvSpPr>
              <p:cNvPr id="41" name="TextBox 40"/>
              <p:cNvSpPr txBox="1"/>
              <p:nvPr/>
            </p:nvSpPr>
            <p:spPr>
              <a:xfrm>
                <a:off x="2221785" y="4845642"/>
                <a:ext cx="769800" cy="369332"/>
              </a:xfrm>
              <a:prstGeom prst="rect">
                <a:avLst/>
              </a:prstGeom>
              <a:noFill/>
            </p:spPr>
            <p:txBody>
              <a:bodyPr wrap="square" rtlCol="0">
                <a:spAutoFit/>
              </a:bodyPr>
              <a:lstStyle/>
              <a:p>
                <a:r>
                  <a:rPr lang="en-GB" dirty="0"/>
                  <a:t>c</a:t>
                </a:r>
                <a:r>
                  <a:rPr lang="en-GB" baseline="-25000" dirty="0"/>
                  <a:t>2</a:t>
                </a:r>
                <a:endParaRPr lang="en-GB" dirty="0">
                  <a:latin typeface="Arial" panose="020B0604020202020204" pitchFamily="34" charset="0"/>
                  <a:cs typeface="Arial" panose="020B0604020202020204" pitchFamily="34" charset="0"/>
                </a:endParaRPr>
              </a:p>
            </p:txBody>
          </p:sp>
          <p:grpSp>
            <p:nvGrpSpPr>
              <p:cNvPr id="42" name="Group 41"/>
              <p:cNvGrpSpPr/>
              <p:nvPr/>
            </p:nvGrpSpPr>
            <p:grpSpPr>
              <a:xfrm>
                <a:off x="339000" y="4038600"/>
                <a:ext cx="769800" cy="434564"/>
                <a:chOff x="457200" y="4038600"/>
                <a:chExt cx="376800" cy="304800"/>
              </a:xfrm>
            </p:grpSpPr>
            <p:sp>
              <p:nvSpPr>
                <p:cNvPr id="71" name="Oval 70"/>
                <p:cNvSpPr/>
                <p:nvPr/>
              </p:nvSpPr>
              <p:spPr>
                <a:xfrm>
                  <a:off x="45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p:cNvSpPr/>
                <p:nvPr/>
              </p:nvSpPr>
              <p:spPr>
                <a:xfrm>
                  <a:off x="609600" y="4191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p:cNvSpPr/>
                <p:nvPr/>
              </p:nvSpPr>
              <p:spPr>
                <a:xfrm>
                  <a:off x="7620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p:cNvSpPr/>
                <p:nvPr/>
              </p:nvSpPr>
              <p:spPr>
                <a:xfrm>
                  <a:off x="5694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p:cNvSpPr/>
                <p:nvPr/>
              </p:nvSpPr>
              <p:spPr>
                <a:xfrm>
                  <a:off x="721800" y="4307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p:cNvSpPr/>
                <p:nvPr/>
              </p:nvSpPr>
              <p:spPr>
                <a:xfrm>
                  <a:off x="798000" y="41550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p:cNvSpPr/>
                <p:nvPr/>
              </p:nvSpPr>
              <p:spPr>
                <a:xfrm>
                  <a:off x="4572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 name="Group 42"/>
              <p:cNvGrpSpPr/>
              <p:nvPr/>
            </p:nvGrpSpPr>
            <p:grpSpPr>
              <a:xfrm>
                <a:off x="723900" y="5252538"/>
                <a:ext cx="502755" cy="559644"/>
                <a:chOff x="1530395" y="6162444"/>
                <a:chExt cx="300600" cy="300600"/>
              </a:xfrm>
            </p:grpSpPr>
            <p:sp>
              <p:nvSpPr>
                <p:cNvPr id="65" name="Oval 64"/>
                <p:cNvSpPr/>
                <p:nvPr/>
              </p:nvSpPr>
              <p:spPr>
                <a:xfrm>
                  <a:off x="1530395" y="6238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p:cNvSpPr/>
                <p:nvPr/>
              </p:nvSpPr>
              <p:spPr>
                <a:xfrm>
                  <a:off x="1682795" y="6427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p:cNvSpPr/>
                <p:nvPr/>
              </p:nvSpPr>
              <p:spPr>
                <a:xfrm>
                  <a:off x="17949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p:cNvSpPr/>
                <p:nvPr/>
              </p:nvSpPr>
              <p:spPr>
                <a:xfrm>
                  <a:off x="1530395" y="63910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p:cNvSpPr/>
                <p:nvPr/>
              </p:nvSpPr>
              <p:spPr>
                <a:xfrm>
                  <a:off x="1682795" y="62746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p:cNvSpPr/>
                <p:nvPr/>
              </p:nvSpPr>
              <p:spPr>
                <a:xfrm>
                  <a:off x="1642595" y="6162444"/>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p:cNvGrpSpPr/>
              <p:nvPr/>
            </p:nvGrpSpPr>
            <p:grpSpPr>
              <a:xfrm rot="19304325">
                <a:off x="1669315" y="4039096"/>
                <a:ext cx="630709" cy="878804"/>
                <a:chOff x="3962400" y="3886200"/>
                <a:chExt cx="340800" cy="381000"/>
              </a:xfrm>
            </p:grpSpPr>
            <p:sp>
              <p:nvSpPr>
                <p:cNvPr id="54" name="Oval 53"/>
                <p:cNvSpPr/>
                <p:nvPr/>
              </p:nvSpPr>
              <p:spPr>
                <a:xfrm>
                  <a:off x="3962400" y="39264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3962400" y="4114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4078800" y="40386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p:cNvSpPr/>
                <p:nvPr/>
              </p:nvSpPr>
              <p:spPr>
                <a:xfrm>
                  <a:off x="41148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p:cNvSpPr/>
                <p:nvPr/>
              </p:nvSpPr>
              <p:spPr>
                <a:xfrm>
                  <a:off x="4267200" y="40788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p:cNvSpPr/>
                <p:nvPr/>
              </p:nvSpPr>
              <p:spPr>
                <a:xfrm>
                  <a:off x="4191000" y="4231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p:cNvSpPr/>
                <p:nvPr/>
              </p:nvSpPr>
              <p:spPr>
                <a:xfrm>
                  <a:off x="4267200" y="3886200"/>
                  <a:ext cx="36000" cy="36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84" name="TextBox 83"/>
            <p:cNvSpPr txBox="1"/>
            <p:nvPr/>
          </p:nvSpPr>
          <p:spPr>
            <a:xfrm>
              <a:off x="1851360" y="5519763"/>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cxnSp>
          <p:nvCxnSpPr>
            <p:cNvPr id="85" name="Curved Connector 84"/>
            <p:cNvCxnSpPr/>
            <p:nvPr/>
          </p:nvCxnSpPr>
          <p:spPr>
            <a:xfrm>
              <a:off x="1827174" y="5422971"/>
              <a:ext cx="1678028" cy="509806"/>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p:cNvCxnSpPr>
              <a:endCxn id="49" idx="0"/>
            </p:cNvCxnSpPr>
            <p:nvPr/>
          </p:nvCxnSpPr>
          <p:spPr>
            <a:xfrm flipV="1">
              <a:off x="3066442" y="4347684"/>
              <a:ext cx="2662982" cy="387212"/>
            </a:xfrm>
            <a:prstGeom prst="curvedConnector4">
              <a:avLst>
                <a:gd name="adj1" fmla="val 45783"/>
                <a:gd name="adj2" fmla="val 15903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p:cNvCxnSpPr/>
            <p:nvPr/>
          </p:nvCxnSpPr>
          <p:spPr>
            <a:xfrm>
              <a:off x="1088909" y="3553002"/>
              <a:ext cx="2797292" cy="206155"/>
            </a:xfrm>
            <a:prstGeom prst="curved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2945086" y="4323277"/>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sp>
          <p:nvSpPr>
            <p:cNvPr id="102" name="TextBox 101"/>
            <p:cNvSpPr txBox="1"/>
            <p:nvPr/>
          </p:nvSpPr>
          <p:spPr>
            <a:xfrm>
              <a:off x="1546326" y="3200400"/>
              <a:ext cx="1145603" cy="369332"/>
            </a:xfrm>
            <a:prstGeom prst="rect">
              <a:avLst/>
            </a:prstGeom>
            <a:noFill/>
          </p:spPr>
          <p:txBody>
            <a:bodyPr wrap="square" rtlCol="0">
              <a:spAutoFit/>
            </a:bodyPr>
            <a:lstStyle/>
            <a:p>
              <a:r>
                <a:rPr lang="en-GB" dirty="0">
                  <a:latin typeface="Arial" panose="020B0604020202020204" pitchFamily="34" charset="0"/>
                  <a:cs typeface="Arial" panose="020B0604020202020204" pitchFamily="34" charset="0"/>
                </a:rPr>
                <a:t>PCA</a:t>
              </a:r>
            </a:p>
          </p:txBody>
        </p:sp>
        <p:sp>
          <p:nvSpPr>
            <p:cNvPr id="109" name="Right Arrow 108"/>
            <p:cNvSpPr/>
            <p:nvPr/>
          </p:nvSpPr>
          <p:spPr>
            <a:xfrm>
              <a:off x="5257800" y="5943600"/>
              <a:ext cx="789677" cy="2286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907974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Multiview face recognition</a:t>
            </a:r>
          </a:p>
        </p:txBody>
      </p:sp>
      <p:sp>
        <p:nvSpPr>
          <p:cNvPr id="3" name="Content Placeholder 2"/>
          <p:cNvSpPr>
            <a:spLocks noGrp="1"/>
          </p:cNvSpPr>
          <p:nvPr>
            <p:ph idx="1"/>
          </p:nvPr>
        </p:nvSpPr>
        <p:spPr>
          <a:xfrm>
            <a:off x="152406" y="1219204"/>
            <a:ext cx="8763001" cy="5273675"/>
          </a:xfrm>
        </p:spPr>
        <p:txBody>
          <a:bodyPr>
            <a:normAutofit/>
          </a:bodyPr>
          <a:lstStyle/>
          <a:p>
            <a:pPr lvl="1"/>
            <a:r>
              <a:rPr lang="en-GB" dirty="0"/>
              <a:t>Face recog­nition problem here is treated as an intrinsically two-dimensional (2D) recognition problem rather than requiring recovery of three-­dimensional geometrical shape: faces are described by a set of 2D characteristic views.</a:t>
            </a:r>
          </a:p>
          <a:p>
            <a:pPr lvl="1"/>
            <a:r>
              <a:rPr lang="en-GB" dirty="0"/>
              <a:t>Recognition under widely varying conditions is achieved by training on a limited number of characteristic views (e.g., a frontal view, a 45° view, and a profile view). </a:t>
            </a:r>
          </a:p>
          <a:p>
            <a:pPr lvl="1"/>
            <a:r>
              <a:rPr lang="en-GB" dirty="0"/>
              <a:t>The advantages over other face recognition schemes are in: its speed and simplicity, learning capacity, and insensitiv­ity to small or gradual changes in face images. </a:t>
            </a:r>
          </a:p>
          <a:p>
            <a:endParaRPr lang="en-GB"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6" name="Content Placeholder 2"/>
          <p:cNvSpPr txBox="1">
            <a:spLocks/>
          </p:cNvSpPr>
          <p:nvPr/>
        </p:nvSpPr>
        <p:spPr>
          <a:xfrm>
            <a:off x="231845" y="2362204"/>
            <a:ext cx="8607357" cy="5273675"/>
          </a:xfrm>
          <a:prstGeom prst="rect">
            <a:avLst/>
          </a:prstGeom>
        </p:spPr>
        <p:txBody>
          <a:bodyPr vert="horz" lIns="91440" tIns="45719" rIns="91440" bIns="45719" rtlCol="0">
            <a:normAutofit/>
          </a:bodyPr>
          <a:lstStyle>
            <a:lvl1pPr marL="0" indent="0" algn="l" defTabSz="914400" rtl="0" eaLnBrk="1" latinLnBrk="0" hangingPunct="1">
              <a:spcBef>
                <a:spcPct val="20000"/>
              </a:spcBef>
              <a:buFont typeface="Arial" pitchFamily="34" charset="0"/>
              <a:buNone/>
              <a:defRPr sz="20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1999" dirty="0"/>
          </a:p>
        </p:txBody>
      </p:sp>
      <p:pic>
        <p:nvPicPr>
          <p:cNvPr id="7" name="Picture 6"/>
          <p:cNvPicPr>
            <a:picLocks noChangeAspect="1"/>
          </p:cNvPicPr>
          <p:nvPr/>
        </p:nvPicPr>
        <p:blipFill>
          <a:blip r:embed="rId3"/>
          <a:stretch>
            <a:fillRect/>
          </a:stretch>
        </p:blipFill>
        <p:spPr>
          <a:xfrm>
            <a:off x="2695241" y="4114800"/>
            <a:ext cx="6147214" cy="2222722"/>
          </a:xfrm>
          <a:prstGeom prst="rect">
            <a:avLst/>
          </a:prstGeom>
        </p:spPr>
      </p:pic>
      <p:sp>
        <p:nvSpPr>
          <p:cNvPr id="10" name="Rectangle 9"/>
          <p:cNvSpPr/>
          <p:nvPr/>
        </p:nvSpPr>
        <p:spPr>
          <a:xfrm>
            <a:off x="228600" y="6019802"/>
            <a:ext cx="2387641" cy="276999"/>
          </a:xfrm>
          <a:prstGeom prst="rect">
            <a:avLst/>
          </a:prstGeom>
        </p:spPr>
        <p:txBody>
          <a:bodyPr wrap="none">
            <a:spAutoFit/>
          </a:bodyPr>
          <a:lstStyle/>
          <a:p>
            <a:r>
              <a:rPr lang="en-GB" sz="1200" dirty="0">
                <a:latin typeface="Arial" panose="020B0604020202020204" pitchFamily="34" charset="0"/>
                <a:cs typeface="Arial" panose="020B0604020202020204" pitchFamily="34" charset="0"/>
              </a:rPr>
              <a:t>Images from the FERET dataset</a:t>
            </a:r>
          </a:p>
        </p:txBody>
      </p:sp>
    </p:spTree>
    <p:extLst>
      <p:ext uri="{BB962C8B-B14F-4D97-AF65-F5344CB8AC3E}">
        <p14:creationId xmlns:p14="http://schemas.microsoft.com/office/powerpoint/2010/main" val="1052564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dirty="0" err="1"/>
              <a:t>Matlab</a:t>
            </a:r>
            <a:r>
              <a:rPr lang="en-GB" sz="2800" dirty="0"/>
              <a:t> Demos </a:t>
            </a:r>
            <a:br>
              <a:rPr lang="en-GB" sz="2800" dirty="0"/>
            </a:br>
            <a:r>
              <a:rPr lang="en-GB" sz="2800" dirty="0"/>
              <a:t>Face Recognition by PCA</a:t>
            </a:r>
          </a:p>
        </p:txBody>
      </p:sp>
      <p:sp>
        <p:nvSpPr>
          <p:cNvPr id="2" name="Content Placeholder 1"/>
          <p:cNvSpPr>
            <a:spLocks noGrp="1"/>
          </p:cNvSpPr>
          <p:nvPr>
            <p:ph idx="1"/>
          </p:nvPr>
        </p:nvSpPr>
        <p:spPr>
          <a:xfrm>
            <a:off x="228601" y="1600200"/>
            <a:ext cx="8686800" cy="4892681"/>
          </a:xfrm>
        </p:spPr>
        <p:txBody>
          <a:bodyPr>
            <a:normAutofit/>
          </a:bodyPr>
          <a:lstStyle/>
          <a:p>
            <a:pPr lvl="1"/>
            <a:r>
              <a:rPr lang="en-GB" sz="2000" dirty="0"/>
              <a:t>Face Images</a:t>
            </a:r>
          </a:p>
          <a:p>
            <a:pPr lvl="1"/>
            <a:r>
              <a:rPr lang="en-GB" sz="2000" dirty="0"/>
              <a:t>Eigenvectors and Eigenvalue plot</a:t>
            </a:r>
          </a:p>
          <a:p>
            <a:pPr lvl="1"/>
            <a:r>
              <a:rPr lang="en-GB" sz="2000" dirty="0"/>
              <a:t>Face image reconstruction</a:t>
            </a:r>
          </a:p>
          <a:p>
            <a:pPr lvl="1"/>
            <a:r>
              <a:rPr lang="en-GB" sz="2000" dirty="0"/>
              <a:t>Projection coefficients (visualisation of high-dimensional data)</a:t>
            </a:r>
          </a:p>
          <a:p>
            <a:pPr lvl="1"/>
            <a:r>
              <a:rPr lang="en-GB" sz="2000" dirty="0"/>
              <a:t>Face recognition (NN classification)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6" name="Content Placeholder 2"/>
          <p:cNvSpPr txBox="1">
            <a:spLocks/>
          </p:cNvSpPr>
          <p:nvPr/>
        </p:nvSpPr>
        <p:spPr>
          <a:xfrm>
            <a:off x="685808" y="2789247"/>
            <a:ext cx="8229599" cy="2925761"/>
          </a:xfrm>
          <a:prstGeom prst="rect">
            <a:avLst/>
          </a:prstGeom>
        </p:spPr>
        <p:txBody>
          <a:bodyPr vert="horz" lIns="91440" tIns="45719" rIns="91440" bIns="45719"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198" indent="-457198" algn="l">
              <a:buFont typeface="Arial" panose="020B0604020202020204" pitchFamily="34" charset="0"/>
              <a:buChar char="•"/>
            </a:pPr>
            <a:endParaRPr lang="en-GB"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661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normAutofit/>
          </a:bodyPr>
          <a:lstStyle/>
          <a:p>
            <a:pPr lvl="1"/>
            <a:r>
              <a:rPr lang="en-GB" dirty="0"/>
              <a:t>The face is a primary object of interest in visual recognition, conveying information on person identity, emotion, gaze, aging, etc.</a:t>
            </a:r>
          </a:p>
          <a:p>
            <a:pPr lvl="1"/>
            <a:r>
              <a:rPr lang="en-GB" dirty="0"/>
              <a:t>The human ability to recognize faces is remarkable. We can recog­nize thousands of faces learned in our lifetime and identify familiar faces at a glance.</a:t>
            </a:r>
          </a:p>
          <a:p>
            <a:pPr lvl="1"/>
            <a:r>
              <a:rPr lang="en-GB" dirty="0"/>
              <a:t>The human skill is quite robust against large changes in the visual stimulus caused by lighting conditions, poses, expression, aging, and occlusions due to glasses or facial hair. </a:t>
            </a:r>
          </a:p>
          <a:p>
            <a:endParaRPr lang="en-GB" sz="1800" dirty="0"/>
          </a:p>
          <a:p>
            <a:endParaRPr lang="en-GB" sz="1800" dirty="0"/>
          </a:p>
          <a:p>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5" name="Picture 4"/>
          <p:cNvPicPr>
            <a:picLocks noChangeAspect="1"/>
          </p:cNvPicPr>
          <p:nvPr/>
        </p:nvPicPr>
        <p:blipFill>
          <a:blip r:embed="rId3"/>
          <a:stretch>
            <a:fillRect/>
          </a:stretch>
        </p:blipFill>
        <p:spPr>
          <a:xfrm>
            <a:off x="914410" y="3727963"/>
            <a:ext cx="6015911" cy="2821661"/>
          </a:xfrm>
          <a:prstGeom prst="rect">
            <a:avLst/>
          </a:prstGeom>
        </p:spPr>
      </p:pic>
      <p:sp>
        <p:nvSpPr>
          <p:cNvPr id="6" name="Rectangle 5"/>
          <p:cNvSpPr/>
          <p:nvPr/>
        </p:nvSpPr>
        <p:spPr>
          <a:xfrm>
            <a:off x="7063905" y="4953012"/>
            <a:ext cx="2044432" cy="1384995"/>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Images in the same row share</a:t>
            </a:r>
          </a:p>
          <a:p>
            <a:r>
              <a:rPr lang="en-GB" sz="1400" dirty="0">
                <a:latin typeface="Arial" panose="020B0604020202020204" pitchFamily="34" charset="0"/>
                <a:cs typeface="Arial" panose="020B0604020202020204" pitchFamily="34" charset="0"/>
              </a:rPr>
              <a:t>the same identity. For each ID, five types of variations are illustrated.</a:t>
            </a:r>
          </a:p>
        </p:txBody>
      </p:sp>
    </p:spTree>
    <p:extLst>
      <p:ext uri="{BB962C8B-B14F-4D97-AF65-F5344CB8AC3E}">
        <p14:creationId xmlns:p14="http://schemas.microsoft.com/office/powerpoint/2010/main" val="426107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www.planetbiometrics.com/creo_files/upload/article-images/orlando-international-airport-kiosks-766x34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6997" y="4863070"/>
            <a:ext cx="2226739" cy="14820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a:t>Motivation</a:t>
            </a:r>
          </a:p>
        </p:txBody>
      </p:sp>
      <p:sp>
        <p:nvSpPr>
          <p:cNvPr id="3" name="Content Placeholder 2"/>
          <p:cNvSpPr>
            <a:spLocks noGrp="1"/>
          </p:cNvSpPr>
          <p:nvPr>
            <p:ph idx="1"/>
          </p:nvPr>
        </p:nvSpPr>
        <p:spPr/>
        <p:txBody>
          <a:bodyPr>
            <a:normAutofit/>
          </a:bodyPr>
          <a:lstStyle/>
          <a:p>
            <a:pPr lvl="1"/>
            <a:r>
              <a:rPr lang="en-GB" dirty="0"/>
              <a:t>Face recognition is an important topic for both human vision and computer vision.</a:t>
            </a:r>
          </a:p>
          <a:p>
            <a:pPr lvl="1"/>
            <a:r>
              <a:rPr lang="en-GB" dirty="0"/>
              <a:t>Computational models for face recognition contribute to a wide range of practical applications. </a:t>
            </a:r>
          </a:p>
          <a:p>
            <a:pPr lvl="1"/>
            <a:r>
              <a:rPr lang="en-GB" dirty="0"/>
              <a:t>Computers that recognize faces has been applied to, including: image and film processing, criminal identifica­tion, security systems, and human-computer interaction.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grpSp>
        <p:nvGrpSpPr>
          <p:cNvPr id="6" name="Group 5"/>
          <p:cNvGrpSpPr/>
          <p:nvPr/>
        </p:nvGrpSpPr>
        <p:grpSpPr>
          <a:xfrm>
            <a:off x="228612" y="3571356"/>
            <a:ext cx="2179983" cy="1985211"/>
            <a:chOff x="8046456" y="1284830"/>
            <a:chExt cx="2926344" cy="2819400"/>
          </a:xfrm>
        </p:grpSpPr>
        <p:pic>
          <p:nvPicPr>
            <p:cNvPr id="7" name="Picture 6" descr="facebook.jpg"/>
            <p:cNvPicPr>
              <a:picLocks noChangeAspect="1"/>
            </p:cNvPicPr>
            <p:nvPr/>
          </p:nvPicPr>
          <p:blipFill>
            <a:blip r:embed="rId4" cstate="print"/>
            <a:stretch>
              <a:fillRect/>
            </a:stretch>
          </p:blipFill>
          <p:spPr>
            <a:xfrm>
              <a:off x="8046456" y="1284830"/>
              <a:ext cx="2926344" cy="2819400"/>
            </a:xfrm>
            <a:prstGeom prst="rect">
              <a:avLst/>
            </a:prstGeom>
          </p:spPr>
        </p:pic>
        <p:sp>
          <p:nvSpPr>
            <p:cNvPr id="8" name="Rectangle 7"/>
            <p:cNvSpPr/>
            <p:nvPr/>
          </p:nvSpPr>
          <p:spPr>
            <a:xfrm>
              <a:off x="10239871" y="2438400"/>
              <a:ext cx="360040"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599">
                <a:latin typeface="Arial" panose="020B0604020202020204" pitchFamily="34" charset="0"/>
                <a:cs typeface="Arial" panose="020B0604020202020204" pitchFamily="34" charset="0"/>
              </a:endParaRPr>
            </a:p>
          </p:txBody>
        </p:sp>
      </p:grpSp>
      <p:grpSp>
        <p:nvGrpSpPr>
          <p:cNvPr id="16" name="Group 15"/>
          <p:cNvGrpSpPr/>
          <p:nvPr/>
        </p:nvGrpSpPr>
        <p:grpSpPr>
          <a:xfrm>
            <a:off x="2463212" y="4322920"/>
            <a:ext cx="2156299" cy="2022160"/>
            <a:chOff x="2773015" y="3453162"/>
            <a:chExt cx="2156298" cy="2022160"/>
          </a:xfrm>
        </p:grpSpPr>
        <p:pic>
          <p:nvPicPr>
            <p:cNvPr id="5" name="Picture 8" descr="http://freepubtrivia.com/media/2015/07/Fil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73015" y="3453162"/>
              <a:ext cx="1468454" cy="6704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2795713" y="3798922"/>
              <a:ext cx="2133600" cy="1676400"/>
              <a:chOff x="4724400" y="4648200"/>
              <a:chExt cx="3379018" cy="1960966"/>
            </a:xfrm>
          </p:grpSpPr>
          <p:pic>
            <p:nvPicPr>
              <p:cNvPr id="10" name="Picture 12"/>
              <p:cNvPicPr>
                <a:picLocks noChangeAspect="1" noChangeArrowheads="1"/>
              </p:cNvPicPr>
              <p:nvPr/>
            </p:nvPicPr>
            <p:blipFill>
              <a:blip r:embed="rId6" cstate="print"/>
              <a:srcRect/>
              <a:stretch>
                <a:fillRect/>
              </a:stretch>
            </p:blipFill>
            <p:spPr bwMode="auto">
              <a:xfrm>
                <a:off x="4724400" y="4652215"/>
                <a:ext cx="1601950" cy="879131"/>
              </a:xfrm>
              <a:prstGeom prst="rect">
                <a:avLst/>
              </a:prstGeom>
              <a:noFill/>
              <a:ln w="9525">
                <a:noFill/>
                <a:miter lim="800000"/>
                <a:headEnd/>
                <a:tailEnd/>
              </a:ln>
            </p:spPr>
          </p:pic>
          <p:pic>
            <p:nvPicPr>
              <p:cNvPr id="11" name="Picture 14"/>
              <p:cNvPicPr>
                <a:picLocks noChangeAspect="1" noChangeArrowheads="1"/>
              </p:cNvPicPr>
              <p:nvPr/>
            </p:nvPicPr>
            <p:blipFill>
              <a:blip r:embed="rId7" cstate="print"/>
              <a:srcRect/>
              <a:stretch>
                <a:fillRect/>
              </a:stretch>
            </p:blipFill>
            <p:spPr bwMode="auto">
              <a:xfrm>
                <a:off x="4724400" y="5724275"/>
                <a:ext cx="1601950" cy="884891"/>
              </a:xfrm>
              <a:prstGeom prst="rect">
                <a:avLst/>
              </a:prstGeom>
              <a:noFill/>
              <a:ln w="9525">
                <a:noFill/>
                <a:miter lim="800000"/>
                <a:headEnd/>
                <a:tailEnd/>
              </a:ln>
            </p:spPr>
          </p:pic>
          <p:pic>
            <p:nvPicPr>
              <p:cNvPr id="12" name="Picture 11"/>
              <p:cNvPicPr>
                <a:picLocks noChangeAspect="1" noChangeArrowheads="1"/>
              </p:cNvPicPr>
              <p:nvPr/>
            </p:nvPicPr>
            <p:blipFill>
              <a:blip r:embed="rId8" cstate="print"/>
              <a:srcRect/>
              <a:stretch>
                <a:fillRect/>
              </a:stretch>
            </p:blipFill>
            <p:spPr bwMode="auto">
              <a:xfrm>
                <a:off x="6491487" y="4648200"/>
                <a:ext cx="1601951" cy="883146"/>
              </a:xfrm>
              <a:prstGeom prst="rect">
                <a:avLst/>
              </a:prstGeom>
              <a:noFill/>
              <a:ln w="9525">
                <a:noFill/>
                <a:miter lim="800000"/>
                <a:headEnd/>
                <a:tailEnd/>
              </a:ln>
            </p:spPr>
          </p:pic>
          <p:pic>
            <p:nvPicPr>
              <p:cNvPr id="13" name="Picture 13"/>
              <p:cNvPicPr>
                <a:picLocks noChangeAspect="1" noChangeArrowheads="1"/>
              </p:cNvPicPr>
              <p:nvPr/>
            </p:nvPicPr>
            <p:blipFill>
              <a:blip r:embed="rId9" cstate="print"/>
              <a:srcRect/>
              <a:stretch>
                <a:fillRect/>
              </a:stretch>
            </p:blipFill>
            <p:spPr bwMode="auto">
              <a:xfrm>
                <a:off x="6491487" y="5720424"/>
                <a:ext cx="1611931" cy="877855"/>
              </a:xfrm>
              <a:prstGeom prst="rect">
                <a:avLst/>
              </a:prstGeom>
              <a:noFill/>
              <a:ln w="9525">
                <a:noFill/>
                <a:miter lim="800000"/>
                <a:headEnd/>
                <a:tailEnd/>
              </a:ln>
            </p:spPr>
          </p:pic>
        </p:grpSp>
      </p:grpSp>
      <p:pic>
        <p:nvPicPr>
          <p:cNvPr id="14" name="Picture 2"/>
          <p:cNvPicPr>
            <a:picLocks noChangeAspect="1" noChangeArrowheads="1"/>
          </p:cNvPicPr>
          <p:nvPr/>
        </p:nvPicPr>
        <p:blipFill>
          <a:blip r:embed="rId10" cstate="print"/>
          <a:srcRect/>
          <a:stretch>
            <a:fillRect/>
          </a:stretch>
        </p:blipFill>
        <p:spPr bwMode="auto">
          <a:xfrm>
            <a:off x="4702902" y="3484614"/>
            <a:ext cx="2393335" cy="1849396"/>
          </a:xfrm>
          <a:prstGeom prst="rect">
            <a:avLst/>
          </a:prstGeom>
          <a:ln>
            <a:noFill/>
          </a:ln>
          <a:effectLst/>
        </p:spPr>
      </p:pic>
      <p:sp>
        <p:nvSpPr>
          <p:cNvPr id="17" name="Rectangle 16"/>
          <p:cNvSpPr/>
          <p:nvPr/>
        </p:nvSpPr>
        <p:spPr>
          <a:xfrm>
            <a:off x="2514600" y="3528546"/>
            <a:ext cx="1905000"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Feature length film character summarisation</a:t>
            </a:r>
          </a:p>
        </p:txBody>
      </p:sp>
      <p:sp>
        <p:nvSpPr>
          <p:cNvPr id="18" name="Rectangle 17"/>
          <p:cNvSpPr/>
          <p:nvPr/>
        </p:nvSpPr>
        <p:spPr>
          <a:xfrm>
            <a:off x="231415" y="5624851"/>
            <a:ext cx="2130799"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Automatic face image tagging at digital photo albums</a:t>
            </a:r>
          </a:p>
        </p:txBody>
      </p:sp>
      <p:sp>
        <p:nvSpPr>
          <p:cNvPr id="19" name="Rectangle 18"/>
          <p:cNvSpPr/>
          <p:nvPr/>
        </p:nvSpPr>
        <p:spPr>
          <a:xfrm>
            <a:off x="4723789" y="5450180"/>
            <a:ext cx="1905617" cy="523220"/>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Face image retrieval in MPEG7</a:t>
            </a:r>
          </a:p>
        </p:txBody>
      </p:sp>
      <p:sp>
        <p:nvSpPr>
          <p:cNvPr id="20" name="Rectangle 19"/>
          <p:cNvSpPr/>
          <p:nvPr/>
        </p:nvSpPr>
        <p:spPr>
          <a:xfrm>
            <a:off x="7178922" y="4362519"/>
            <a:ext cx="1812684" cy="523220"/>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Automatic access control</a:t>
            </a:r>
          </a:p>
        </p:txBody>
      </p:sp>
      <p:sp>
        <p:nvSpPr>
          <p:cNvPr id="21" name="Rectangle 20"/>
          <p:cNvSpPr/>
          <p:nvPr/>
        </p:nvSpPr>
        <p:spPr>
          <a:xfrm>
            <a:off x="150266" y="6445745"/>
            <a:ext cx="4038600" cy="261610"/>
          </a:xfrm>
          <a:prstGeom prst="rect">
            <a:avLst/>
          </a:prstGeom>
        </p:spPr>
        <p:txBody>
          <a:bodyPr wrap="square">
            <a:spAutoFit/>
          </a:bodyPr>
          <a:lstStyle/>
          <a:p>
            <a:r>
              <a:rPr lang="en-GB" sz="1099" dirty="0">
                <a:latin typeface="Arial" panose="020B0604020202020204" pitchFamily="34" charset="0"/>
                <a:cs typeface="Arial" panose="020B0604020202020204" pitchFamily="34" charset="0"/>
              </a:rPr>
              <a:t>(see </a:t>
            </a:r>
            <a:r>
              <a:rPr lang="en-GB" sz="1100" dirty="0">
                <a:hlinkClick r:id="rId11"/>
              </a:rPr>
              <a:t>https://labicvl.github.io/Research.html</a:t>
            </a:r>
            <a:r>
              <a:rPr lang="en-GB" sz="1099"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4825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a:bodyPr>
          <a:lstStyle/>
          <a:p>
            <a:pPr lvl="1"/>
            <a:r>
              <a:rPr lang="en-GB" dirty="0"/>
              <a:t>Our goal is to develop a real-time computer system that can locate and track a subject's face (</a:t>
            </a:r>
            <a:r>
              <a:rPr lang="en-GB" dirty="0">
                <a:solidFill>
                  <a:srgbClr val="C00000"/>
                </a:solidFill>
              </a:rPr>
              <a:t>face detection</a:t>
            </a:r>
            <a:r>
              <a:rPr lang="en-GB" dirty="0"/>
              <a:t>), and then recognize the person ID by comparing characteristics of the face to those of known individuals (</a:t>
            </a:r>
            <a:r>
              <a:rPr lang="en-GB" dirty="0">
                <a:solidFill>
                  <a:srgbClr val="C00000"/>
                </a:solidFill>
              </a:rPr>
              <a:t>face recognition</a:t>
            </a:r>
            <a:r>
              <a:rPr lang="en-GB" dirty="0"/>
              <a:t>).</a:t>
            </a:r>
          </a:p>
          <a:p>
            <a:pPr lvl="1"/>
            <a:r>
              <a:rPr lang="en-GB" dirty="0"/>
              <a:t>Even the ability to detect faces or facial landmarks (</a:t>
            </a:r>
            <a:r>
              <a:rPr lang="en-GB" dirty="0">
                <a:solidFill>
                  <a:srgbClr val="C00000"/>
                </a:solidFill>
              </a:rPr>
              <a:t>face alignment</a:t>
            </a:r>
            <a:r>
              <a:rPr lang="en-GB" dirty="0"/>
              <a:t>), as opposed to recognizing them, is very useful.</a:t>
            </a:r>
          </a:p>
          <a:p>
            <a:pPr lvl="1"/>
            <a:r>
              <a:rPr lang="en-GB" dirty="0"/>
              <a:t>This lecture is about designing a computational model of face recognition that is fast, reasonably simple, and accurate. It consists of feature representation and classification.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5" name="Picture 4"/>
          <p:cNvPicPr>
            <a:picLocks noChangeAspect="1"/>
          </p:cNvPicPr>
          <p:nvPr/>
        </p:nvPicPr>
        <p:blipFill>
          <a:blip r:embed="rId3"/>
          <a:stretch>
            <a:fillRect/>
          </a:stretch>
        </p:blipFill>
        <p:spPr>
          <a:xfrm>
            <a:off x="1790711" y="4038601"/>
            <a:ext cx="5600700" cy="2501181"/>
          </a:xfrm>
          <a:prstGeom prst="rect">
            <a:avLst/>
          </a:prstGeom>
        </p:spPr>
      </p:pic>
      <p:sp>
        <p:nvSpPr>
          <p:cNvPr id="6" name="Rectangle 5"/>
          <p:cNvSpPr/>
          <p:nvPr/>
        </p:nvSpPr>
        <p:spPr>
          <a:xfrm>
            <a:off x="7386539" y="5867400"/>
            <a:ext cx="1681264" cy="768928"/>
          </a:xfrm>
          <a:prstGeom prst="rect">
            <a:avLst/>
          </a:prstGeom>
        </p:spPr>
        <p:txBody>
          <a:bodyPr wrap="square">
            <a:spAutoFit/>
          </a:bodyPr>
          <a:lstStyle/>
          <a:p>
            <a:r>
              <a:rPr lang="en-GB" sz="1099" dirty="0">
                <a:latin typeface="Arial" panose="020B0604020202020204" pitchFamily="34" charset="0"/>
                <a:cs typeface="Arial" panose="020B0604020202020204" pitchFamily="34" charset="0"/>
              </a:rPr>
              <a:t>This lecture focuses on </a:t>
            </a:r>
            <a:r>
              <a:rPr lang="en-GB" sz="1099" dirty="0">
                <a:solidFill>
                  <a:srgbClr val="C00000"/>
                </a:solidFill>
                <a:latin typeface="Arial" panose="020B0604020202020204" pitchFamily="34" charset="0"/>
                <a:cs typeface="Arial" panose="020B0604020202020204" pitchFamily="34" charset="0"/>
              </a:rPr>
              <a:t>feature representation</a:t>
            </a:r>
            <a:r>
              <a:rPr lang="en-GB" sz="1099" dirty="0">
                <a:latin typeface="Arial" panose="020B0604020202020204" pitchFamily="34" charset="0"/>
                <a:cs typeface="Arial" panose="020B0604020202020204" pitchFamily="34" charset="0"/>
              </a:rPr>
              <a:t>/classification.</a:t>
            </a:r>
          </a:p>
        </p:txBody>
      </p:sp>
      <p:sp>
        <p:nvSpPr>
          <p:cNvPr id="7" name="Rectangle 6"/>
          <p:cNvSpPr/>
          <p:nvPr/>
        </p:nvSpPr>
        <p:spPr>
          <a:xfrm>
            <a:off x="1770885" y="5319843"/>
            <a:ext cx="5561397" cy="12192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endParaRPr lang="en-GB"/>
          </a:p>
        </p:txBody>
      </p:sp>
    </p:spTree>
    <p:extLst>
      <p:ext uri="{BB962C8B-B14F-4D97-AF65-F5344CB8AC3E}">
        <p14:creationId xmlns:p14="http://schemas.microsoft.com/office/powerpoint/2010/main" val="11159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t>Face Detection vs </a:t>
            </a:r>
            <a:r>
              <a:rPr lang="en-GB" sz="2800" dirty="0">
                <a:solidFill>
                  <a:srgbClr val="C00000"/>
                </a:solidFill>
              </a:rPr>
              <a:t>Face Recognition</a:t>
            </a:r>
          </a:p>
        </p:txBody>
      </p:sp>
      <p:sp>
        <p:nvSpPr>
          <p:cNvPr id="3" name="Content Placeholder 2"/>
          <p:cNvSpPr>
            <a:spLocks noGrp="1"/>
          </p:cNvSpPr>
          <p:nvPr>
            <p:ph idx="1"/>
          </p:nvPr>
        </p:nvSpPr>
        <p:spPr>
          <a:xfrm>
            <a:off x="4591051" y="1370189"/>
            <a:ext cx="4260896" cy="5273675"/>
          </a:xfrm>
        </p:spPr>
        <p:txBody>
          <a:bodyPr>
            <a:normAutofit/>
          </a:bodyPr>
          <a:lstStyle/>
          <a:p>
            <a:pPr lvl="1"/>
            <a:r>
              <a:rPr lang="en-GB" dirty="0"/>
              <a:t>Face recognition (identification or verification) is to estimate person’s identity given a face image.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9" name="Picture 2"/>
          <p:cNvPicPr>
            <a:picLocks noChangeAspect="1" noChangeArrowheads="1"/>
          </p:cNvPicPr>
          <p:nvPr/>
        </p:nvPicPr>
        <p:blipFill>
          <a:blip r:embed="rId3" cstate="print"/>
          <a:srcRect/>
          <a:stretch>
            <a:fillRect/>
          </a:stretch>
        </p:blipFill>
        <p:spPr bwMode="auto">
          <a:xfrm>
            <a:off x="4960291" y="3048000"/>
            <a:ext cx="3498879" cy="2703679"/>
          </a:xfrm>
          <a:prstGeom prst="rect">
            <a:avLst/>
          </a:prstGeom>
          <a:ln>
            <a:noFill/>
          </a:ln>
          <a:effectLst/>
        </p:spPr>
      </p:pic>
      <p:sp>
        <p:nvSpPr>
          <p:cNvPr id="10" name="Content Placeholder 2"/>
          <p:cNvSpPr txBox="1">
            <a:spLocks/>
          </p:cNvSpPr>
          <p:nvPr/>
        </p:nvSpPr>
        <p:spPr>
          <a:xfrm>
            <a:off x="4648200" y="1258723"/>
            <a:ext cx="4114800" cy="4532477"/>
          </a:xfrm>
          <a:prstGeom prst="rect">
            <a:avLst/>
          </a:prstGeom>
        </p:spPr>
        <p:txBody>
          <a:bodyPr vert="horz" lIns="91440" tIns="45719" rIns="91440" bIns="45719"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GB" sz="1999" dirty="0"/>
          </a:p>
        </p:txBody>
      </p:sp>
      <p:pic>
        <p:nvPicPr>
          <p:cNvPr id="12" name="Picture 3"/>
          <p:cNvPicPr>
            <a:picLocks noChangeAspect="1" noChangeArrowheads="1"/>
          </p:cNvPicPr>
          <p:nvPr/>
        </p:nvPicPr>
        <p:blipFill>
          <a:blip r:embed="rId4" cstate="print"/>
          <a:srcRect/>
          <a:stretch>
            <a:fillRect/>
          </a:stretch>
        </p:blipFill>
        <p:spPr bwMode="auto">
          <a:xfrm>
            <a:off x="832748" y="3048222"/>
            <a:ext cx="3456717" cy="2703679"/>
          </a:xfrm>
          <a:prstGeom prst="rect">
            <a:avLst/>
          </a:prstGeom>
          <a:noFill/>
          <a:ln w="9525">
            <a:noFill/>
            <a:miter lim="800000"/>
            <a:headEnd/>
            <a:tailEnd/>
          </a:ln>
        </p:spPr>
      </p:pic>
      <p:sp>
        <p:nvSpPr>
          <p:cNvPr id="13" name="TextBox 12"/>
          <p:cNvSpPr txBox="1"/>
          <p:nvPr/>
        </p:nvSpPr>
        <p:spPr>
          <a:xfrm>
            <a:off x="4884087" y="5780343"/>
            <a:ext cx="1981199" cy="307777"/>
          </a:xfrm>
          <a:prstGeom prst="rect">
            <a:avLst/>
          </a:prstGeom>
          <a:noFill/>
        </p:spPr>
        <p:txBody>
          <a:bodyPr wrap="square" rtlCol="0">
            <a:spAutoFit/>
          </a:bodyPr>
          <a:lstStyle/>
          <a:p>
            <a:r>
              <a:rPr lang="en-GB" sz="1400" dirty="0">
                <a:solidFill>
                  <a:schemeClr val="accent6"/>
                </a:solidFill>
                <a:latin typeface="Arial" panose="020B0604020202020204" pitchFamily="34" charset="0"/>
                <a:cs typeface="Arial" panose="020B0604020202020204" pitchFamily="34" charset="0"/>
              </a:rPr>
              <a:t>Kim et al. IVC05</a:t>
            </a:r>
          </a:p>
        </p:txBody>
      </p:sp>
      <p:sp>
        <p:nvSpPr>
          <p:cNvPr id="15" name="TextBox 14"/>
          <p:cNvSpPr txBox="1"/>
          <p:nvPr/>
        </p:nvSpPr>
        <p:spPr>
          <a:xfrm>
            <a:off x="832751" y="5751890"/>
            <a:ext cx="1981199" cy="307777"/>
          </a:xfrm>
          <a:prstGeom prst="rect">
            <a:avLst/>
          </a:prstGeom>
          <a:noFill/>
        </p:spPr>
        <p:txBody>
          <a:bodyPr wrap="square" rtlCol="0">
            <a:spAutoFit/>
          </a:bodyPr>
          <a:lstStyle/>
          <a:p>
            <a:r>
              <a:rPr lang="en-GB" sz="1400" dirty="0">
                <a:solidFill>
                  <a:schemeClr val="accent6"/>
                </a:solidFill>
                <a:latin typeface="Arial" panose="020B0604020202020204" pitchFamily="34" charset="0"/>
                <a:cs typeface="Arial" panose="020B0604020202020204" pitchFamily="34" charset="0"/>
              </a:rPr>
              <a:t>Viola et al. CVPR01</a:t>
            </a:r>
          </a:p>
        </p:txBody>
      </p:sp>
      <p:sp>
        <p:nvSpPr>
          <p:cNvPr id="11" name="Content Placeholder 2"/>
          <p:cNvSpPr txBox="1">
            <a:spLocks/>
          </p:cNvSpPr>
          <p:nvPr/>
        </p:nvSpPr>
        <p:spPr>
          <a:xfrm>
            <a:off x="381001" y="1371606"/>
            <a:ext cx="4260896" cy="5273675"/>
          </a:xfrm>
          <a:prstGeom prst="rect">
            <a:avLst/>
          </a:prstGeom>
        </p:spPr>
        <p:txBody>
          <a:bodyPr vert="horz" lIns="91440" tIns="45720" rIns="91440" bIns="45720" rtlCol="0">
            <a:normAutofit/>
          </a:bodyPr>
          <a:lstStyle>
            <a:lvl1pPr marL="0" indent="0" algn="l" defTabSz="914397" rtl="0" eaLnBrk="1" latinLnBrk="0" hangingPunct="1">
              <a:spcBef>
                <a:spcPct val="20000"/>
              </a:spcBef>
              <a:buFont typeface="Arial" pitchFamily="34" charset="0"/>
              <a:buNone/>
              <a:defRPr sz="1999" kern="1200">
                <a:solidFill>
                  <a:schemeClr val="tx1"/>
                </a:solidFill>
                <a:latin typeface="Arial" panose="020B0604020202020204" pitchFamily="34" charset="0"/>
                <a:ea typeface="+mn-ea"/>
                <a:cs typeface="Arial" panose="020B0604020202020204" pitchFamily="34" charset="0"/>
              </a:defRPr>
            </a:lvl1pPr>
            <a:lvl2pPr marL="742948" indent="-285750" algn="l" defTabSz="914397" rtl="0" eaLnBrk="1" latinLnBrk="0" hangingPunct="1">
              <a:spcBef>
                <a:spcPct val="20000"/>
              </a:spcBef>
              <a:buFont typeface="Arial"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2997" indent="-228600" algn="l" defTabSz="914397" rtl="0" eaLnBrk="1" latinLnBrk="0" hangingPunct="1">
              <a:spcBef>
                <a:spcPct val="20000"/>
              </a:spcBef>
              <a:buFont typeface="Arial" pitchFamily="34" charset="0"/>
              <a:buChar char="•"/>
              <a:defRPr sz="1599" kern="1200">
                <a:solidFill>
                  <a:schemeClr val="tx1"/>
                </a:solidFill>
                <a:latin typeface="Arial" panose="020B0604020202020204" pitchFamily="34" charset="0"/>
                <a:ea typeface="+mn-ea"/>
                <a:cs typeface="Arial" panose="020B0604020202020204" pitchFamily="34" charset="0"/>
              </a:defRPr>
            </a:lvl3pPr>
            <a:lvl4pPr marL="1600195" indent="-228600" algn="l" defTabSz="914397"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391" indent="-228600" algn="l" defTabSz="914397" rtl="0" eaLnBrk="1" latinLnBrk="0" hangingPunct="1">
              <a:spcBef>
                <a:spcPct val="20000"/>
              </a:spcBef>
              <a:buFont typeface="Arial"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589"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1788"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89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6186" indent="-228600" algn="l" defTabSz="914397"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lvl="1"/>
            <a:r>
              <a:rPr lang="en-GB" dirty="0"/>
              <a:t>Face detection is to estimate locations and sizes (bounding boxes) of a known object class (i.e. human face) in a given image.</a:t>
            </a:r>
          </a:p>
        </p:txBody>
      </p:sp>
    </p:spTree>
    <p:extLst>
      <p:ext uri="{BB962C8B-B14F-4D97-AF65-F5344CB8AC3E}">
        <p14:creationId xmlns:p14="http://schemas.microsoft.com/office/powerpoint/2010/main" val="71192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and Related Work </a:t>
            </a:r>
          </a:p>
        </p:txBody>
      </p:sp>
      <p:sp>
        <p:nvSpPr>
          <p:cNvPr id="3" name="Content Placeholder 2"/>
          <p:cNvSpPr>
            <a:spLocks noGrp="1"/>
          </p:cNvSpPr>
          <p:nvPr>
            <p:ph idx="1"/>
          </p:nvPr>
        </p:nvSpPr>
        <p:spPr/>
        <p:txBody>
          <a:bodyPr>
            <a:normAutofit lnSpcReduction="10000"/>
          </a:bodyPr>
          <a:lstStyle/>
          <a:p>
            <a:pPr lvl="1"/>
            <a:r>
              <a:rPr lang="en-GB" dirty="0"/>
              <a:t>Much of the prior work in Automatic Face Recognition (AFR) has focused on detecting individual features such as eyes, nose, mouth, and head outline (facial landmarks), and defining a face model by the position, size, and relationships among these fea­tures (e.g. </a:t>
            </a:r>
            <a:r>
              <a:rPr lang="en-GB" dirty="0" err="1"/>
              <a:t>Kanade</a:t>
            </a:r>
            <a:r>
              <a:rPr lang="en-GB" dirty="0"/>
              <a:t> 1973, Wong, Law, &amp; </a:t>
            </a:r>
            <a:r>
              <a:rPr lang="en-GB" dirty="0" err="1"/>
              <a:t>Tsaug</a:t>
            </a:r>
            <a:r>
              <a:rPr lang="en-GB" dirty="0"/>
              <a:t>, 1989).</a:t>
            </a:r>
          </a:p>
          <a:p>
            <a:endParaRPr lang="en-GB" dirty="0"/>
          </a:p>
          <a:p>
            <a:endParaRPr lang="en-GB" dirty="0"/>
          </a:p>
          <a:p>
            <a:endParaRPr lang="en-GB" dirty="0"/>
          </a:p>
          <a:p>
            <a:endParaRPr lang="en-GB" dirty="0"/>
          </a:p>
          <a:p>
            <a:endParaRPr lang="en-GB" dirty="0"/>
          </a:p>
          <a:p>
            <a:endParaRPr lang="en-GB" dirty="0"/>
          </a:p>
          <a:p>
            <a:pPr lvl="1"/>
            <a:r>
              <a:rPr lang="en-GB" dirty="0"/>
              <a:t>Such approaches have shown difficult to extend to multiple views, and have often been fragile. </a:t>
            </a:r>
          </a:p>
          <a:p>
            <a:pPr lvl="1"/>
            <a:r>
              <a:rPr lang="en-GB" dirty="0"/>
              <a:t>Research in human vision for face recognition has also shown that individual features and their geometrical re­lationships do not provide sufficient information to ac­count for the performance of adult human face identification (Carey &amp; Diamond, 1977).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Picture 4"/>
          <p:cNvPicPr>
            <a:picLocks noChangeAspect="1"/>
          </p:cNvPicPr>
          <p:nvPr/>
        </p:nvPicPr>
        <p:blipFill>
          <a:blip r:embed="rId3"/>
          <a:stretch>
            <a:fillRect/>
          </a:stretch>
        </p:blipFill>
        <p:spPr>
          <a:xfrm>
            <a:off x="2052989" y="2590801"/>
            <a:ext cx="1817227" cy="1752600"/>
          </a:xfrm>
          <a:prstGeom prst="rect">
            <a:avLst/>
          </a:prstGeom>
        </p:spPr>
      </p:pic>
      <p:pic>
        <p:nvPicPr>
          <p:cNvPr id="6" name="Picture 5"/>
          <p:cNvPicPr>
            <a:picLocks noChangeAspect="1"/>
          </p:cNvPicPr>
          <p:nvPr/>
        </p:nvPicPr>
        <p:blipFill>
          <a:blip r:embed="rId4"/>
          <a:stretch>
            <a:fillRect/>
          </a:stretch>
        </p:blipFill>
        <p:spPr>
          <a:xfrm>
            <a:off x="4110385" y="2640438"/>
            <a:ext cx="1523555" cy="1702975"/>
          </a:xfrm>
          <a:prstGeom prst="rect">
            <a:avLst/>
          </a:prstGeom>
        </p:spPr>
      </p:pic>
      <p:sp>
        <p:nvSpPr>
          <p:cNvPr id="7" name="Rectangle 6"/>
          <p:cNvSpPr/>
          <p:nvPr/>
        </p:nvSpPr>
        <p:spPr>
          <a:xfrm>
            <a:off x="5694592" y="3581401"/>
            <a:ext cx="3220813" cy="738664"/>
          </a:xfrm>
          <a:prstGeom prst="rect">
            <a:avLst/>
          </a:prstGeom>
        </p:spPr>
        <p:txBody>
          <a:bodyPr wrap="square">
            <a:spAutoFit/>
          </a:bodyPr>
          <a:lstStyle/>
          <a:p>
            <a:r>
              <a:rPr lang="en-GB" sz="1400" dirty="0">
                <a:latin typeface="Arial" panose="020B0604020202020204" pitchFamily="34" charset="0"/>
                <a:cs typeface="Arial" panose="020B0604020202020204" pitchFamily="34" charset="0"/>
              </a:rPr>
              <a:t>The (Gabor) bunch graph representation of faces used in elastic graph matching [</a:t>
            </a:r>
            <a:r>
              <a:rPr lang="en-GB" sz="1400" dirty="0" err="1">
                <a:latin typeface="Arial" panose="020B0604020202020204" pitchFamily="34" charset="0"/>
                <a:cs typeface="Arial" panose="020B0604020202020204" pitchFamily="34" charset="0"/>
              </a:rPr>
              <a:t>Wiskott</a:t>
            </a:r>
            <a:r>
              <a:rPr lang="en-GB" sz="1400" dirty="0">
                <a:latin typeface="Arial" panose="020B0604020202020204" pitchFamily="34" charset="0"/>
                <a:cs typeface="Arial" panose="020B0604020202020204" pitchFamily="34" charset="0"/>
              </a:rPr>
              <a:t> et al.1997].</a:t>
            </a:r>
          </a:p>
        </p:txBody>
      </p:sp>
    </p:spTree>
    <p:extLst>
      <p:ext uri="{BB962C8B-B14F-4D97-AF65-F5344CB8AC3E}">
        <p14:creationId xmlns:p14="http://schemas.microsoft.com/office/powerpoint/2010/main" val="1065552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Background and Related Work </a:t>
            </a:r>
          </a:p>
        </p:txBody>
      </p:sp>
      <p:sp>
        <p:nvSpPr>
          <p:cNvPr id="3" name="Content Placeholder 2"/>
          <p:cNvSpPr>
            <a:spLocks noGrp="1"/>
          </p:cNvSpPr>
          <p:nvPr>
            <p:ph idx="1"/>
          </p:nvPr>
        </p:nvSpPr>
        <p:spPr/>
        <p:txBody>
          <a:bodyPr>
            <a:normAutofit/>
          </a:bodyPr>
          <a:lstStyle/>
          <a:p>
            <a:pPr lvl="1"/>
            <a:r>
              <a:rPr lang="en-GB" sz="1999" dirty="0"/>
              <a:t>The perspective of information theory, </a:t>
            </a:r>
            <a:r>
              <a:rPr lang="en-GB" sz="1999" dirty="0">
                <a:solidFill>
                  <a:srgbClr val="C00000"/>
                </a:solidFill>
              </a:rPr>
              <a:t>coding and decoding </a:t>
            </a:r>
            <a:r>
              <a:rPr lang="en-GB" sz="1999" dirty="0"/>
              <a:t>face images, gives an insight into the infor­mation content of facial images.</a:t>
            </a:r>
          </a:p>
          <a:p>
            <a:pPr lvl="1"/>
            <a:r>
              <a:rPr lang="en-GB" sz="1999" dirty="0"/>
              <a:t>The significant local and global features found may or may not be directly related to our intuitive notion of facial features such as eyes, nose, and lips.</a:t>
            </a:r>
          </a:p>
          <a:p>
            <a:pPr lvl="1"/>
            <a:r>
              <a:rPr lang="en-GB" sz="1999" dirty="0"/>
              <a:t>In the perspective of information theory, we want to extract/encode the relevant information in a face image as efficiently as possible, and compare one face encoding with a database of models encoded in the same way.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6" name="Picture 5"/>
          <p:cNvPicPr>
            <a:picLocks noChangeAspect="1"/>
          </p:cNvPicPr>
          <p:nvPr/>
        </p:nvPicPr>
        <p:blipFill>
          <a:blip r:embed="rId3"/>
          <a:stretch>
            <a:fillRect/>
          </a:stretch>
        </p:blipFill>
        <p:spPr>
          <a:xfrm>
            <a:off x="3390903" y="4191006"/>
            <a:ext cx="2362200" cy="2065412"/>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7143" t="8370" r="23070" b="11630"/>
          <a:stretch/>
        </p:blipFill>
        <p:spPr>
          <a:xfrm>
            <a:off x="2057407" y="4648203"/>
            <a:ext cx="1188805" cy="1432661"/>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27143" t="8096" r="24286" b="11905"/>
          <a:stretch/>
        </p:blipFill>
        <p:spPr>
          <a:xfrm>
            <a:off x="5798913" y="4648203"/>
            <a:ext cx="1159772" cy="1432661"/>
          </a:xfrm>
          <a:prstGeom prst="rect">
            <a:avLst/>
          </a:prstGeom>
        </p:spPr>
      </p:pic>
      <p:sp>
        <p:nvSpPr>
          <p:cNvPr id="10" name="Rectangle 9"/>
          <p:cNvSpPr/>
          <p:nvPr/>
        </p:nvSpPr>
        <p:spPr>
          <a:xfrm>
            <a:off x="3668676" y="6198062"/>
            <a:ext cx="1806648" cy="307777"/>
          </a:xfrm>
          <a:prstGeom prst="rect">
            <a:avLst/>
          </a:prstGeom>
        </p:spPr>
        <p:txBody>
          <a:bodyPr wrap="none">
            <a:spAutoFit/>
          </a:bodyPr>
          <a:lstStyle/>
          <a:p>
            <a:r>
              <a:rPr lang="en-GB" sz="1400" dirty="0">
                <a:latin typeface="Arial" panose="020B0604020202020204" pitchFamily="34" charset="0"/>
                <a:cs typeface="Arial" panose="020B0604020202020204" pitchFamily="34" charset="0"/>
              </a:rPr>
              <a:t>Sparse </a:t>
            </a:r>
            <a:r>
              <a:rPr lang="en-GB" sz="1400" dirty="0" err="1">
                <a:latin typeface="Arial" panose="020B0604020202020204" pitchFamily="34" charset="0"/>
                <a:cs typeface="Arial" panose="020B0604020202020204" pitchFamily="34" charset="0"/>
              </a:rPr>
              <a:t>Autoencoder</a:t>
            </a:r>
            <a:endParaRPr lang="en-GB"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0947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EIGENFACE approach</a:t>
            </a:r>
            <a:br>
              <a:rPr lang="en-GB" dirty="0"/>
            </a:br>
            <a:r>
              <a:rPr lang="en-GB" dirty="0"/>
              <a:t>[</a:t>
            </a:r>
            <a:r>
              <a:rPr lang="en-GB" sz="2800" dirty="0"/>
              <a:t>Turk and Pentland, 1991]</a:t>
            </a:r>
            <a:endParaRPr lang="en-GB" dirty="0"/>
          </a:p>
        </p:txBody>
      </p:sp>
      <p:sp>
        <p:nvSpPr>
          <p:cNvPr id="3" name="Content Placeholder 2"/>
          <p:cNvSpPr>
            <a:spLocks noGrp="1"/>
          </p:cNvSpPr>
          <p:nvPr>
            <p:ph idx="1"/>
          </p:nvPr>
        </p:nvSpPr>
        <p:spPr>
          <a:xfrm>
            <a:off x="228600" y="1431929"/>
            <a:ext cx="8686800" cy="5273675"/>
          </a:xfrm>
        </p:spPr>
        <p:txBody>
          <a:bodyPr>
            <a:normAutofit/>
          </a:bodyPr>
          <a:lstStyle/>
          <a:p>
            <a:pPr lvl="1"/>
            <a:r>
              <a:rPr lang="en-GB" dirty="0"/>
              <a:t>An approach to extracting the information contained in a face image is to capture the direction of variation in a collection of face images, and exploit this to encode and com­pare individual face images. </a:t>
            </a:r>
          </a:p>
          <a:p>
            <a:pPr lvl="1"/>
            <a:r>
              <a:rPr lang="en-GB" dirty="0"/>
              <a:t>We project face images onto </a:t>
            </a:r>
            <a:r>
              <a:rPr lang="en-GB" dirty="0">
                <a:solidFill>
                  <a:srgbClr val="C00000"/>
                </a:solidFill>
              </a:rPr>
              <a:t>a feature space </a:t>
            </a:r>
            <a:r>
              <a:rPr lang="en-GB" dirty="0"/>
              <a:t>that spans the significant variations among face images.</a:t>
            </a:r>
          </a:p>
          <a:p>
            <a:pPr lvl="1"/>
            <a:r>
              <a:rPr lang="en-GB" dirty="0"/>
              <a:t>The significant features are known as </a:t>
            </a:r>
            <a:r>
              <a:rPr lang="en-GB" dirty="0" err="1">
                <a:solidFill>
                  <a:srgbClr val="C00000"/>
                </a:solidFill>
              </a:rPr>
              <a:t>eigenfaces</a:t>
            </a:r>
            <a:r>
              <a:rPr lang="en-GB" dirty="0"/>
              <a:t>: they are the eigenvectors (or principal components) of the set of faces. They do not neces­sarily correspond to features such as eyes, nose, and mouth.</a:t>
            </a:r>
          </a:p>
          <a:p>
            <a:pPr lvl="1"/>
            <a:r>
              <a:rPr lang="en-GB" dirty="0"/>
              <a:t>Recognition is per­formed by projecting a new image into the </a:t>
            </a:r>
            <a:r>
              <a:rPr lang="en-GB" dirty="0">
                <a:solidFill>
                  <a:srgbClr val="C00000"/>
                </a:solidFill>
              </a:rPr>
              <a:t>subspace</a:t>
            </a:r>
            <a:r>
              <a:rPr lang="en-GB" dirty="0"/>
              <a:t> spanned by the </a:t>
            </a:r>
            <a:r>
              <a:rPr lang="en-GB" dirty="0" err="1"/>
              <a:t>eigenfaces</a:t>
            </a:r>
            <a:r>
              <a:rPr lang="en-GB" dirty="0"/>
              <a:t> ("</a:t>
            </a:r>
            <a:r>
              <a:rPr lang="en-GB" dirty="0">
                <a:solidFill>
                  <a:srgbClr val="C00000"/>
                </a:solidFill>
              </a:rPr>
              <a:t>face space</a:t>
            </a:r>
            <a:r>
              <a:rPr lang="en-GB" dirty="0"/>
              <a:t>") and then clas­sifying the face by comparing its position in face space with the positions of known individuals.</a:t>
            </a:r>
          </a:p>
          <a:p>
            <a:pPr lvl="1"/>
            <a:r>
              <a:rPr lang="en-GB" dirty="0"/>
              <a:t>An individual face image can be reconstructed by a weighted sum of the </a:t>
            </a:r>
            <a:r>
              <a:rPr lang="en-GB" dirty="0" err="1"/>
              <a:t>eigenface</a:t>
            </a:r>
            <a:r>
              <a:rPr lang="en-GB" dirty="0"/>
              <a:t> features.</a:t>
            </a:r>
          </a:p>
          <a:p>
            <a:endParaRPr lang="en-GB" sz="1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0190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28758</TotalTime>
  <Words>2161</Words>
  <Application>Microsoft Office PowerPoint</Application>
  <PresentationFormat>On-screen Show (4:3)</PresentationFormat>
  <Paragraphs>284</Paragraphs>
  <Slides>26</Slides>
  <Notes>18</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Arial</vt:lpstr>
      <vt:lpstr>Calibri</vt:lpstr>
      <vt:lpstr>Cambria Math</vt:lpstr>
      <vt:lpstr>Office Theme</vt:lpstr>
      <vt:lpstr>Equation</vt:lpstr>
      <vt:lpstr>Face Recognition by Eigenfaces   Subspace, PCA   </vt:lpstr>
      <vt:lpstr>Some references</vt:lpstr>
      <vt:lpstr>Motivation</vt:lpstr>
      <vt:lpstr>Motivation</vt:lpstr>
      <vt:lpstr>Introduction</vt:lpstr>
      <vt:lpstr>Face Detection vs Face Recognition</vt:lpstr>
      <vt:lpstr>Background and Related Work </vt:lpstr>
      <vt:lpstr>Background and Related Work </vt:lpstr>
      <vt:lpstr>EIGENFACE approach [Turk and Pentland, 1991]</vt:lpstr>
      <vt:lpstr>EIGENFACE approach </vt:lpstr>
      <vt:lpstr>EIGENFACE approach </vt:lpstr>
      <vt:lpstr>PCA for estimating the subspace </vt:lpstr>
      <vt:lpstr>EIGENFACE approach </vt:lpstr>
      <vt:lpstr>Projection onto the Eigenfaces </vt:lpstr>
      <vt:lpstr>EIGENFACE approach </vt:lpstr>
      <vt:lpstr>Procedures</vt:lpstr>
      <vt:lpstr>Procedures</vt:lpstr>
      <vt:lpstr>Procedures</vt:lpstr>
      <vt:lpstr>Procedures</vt:lpstr>
      <vt:lpstr>Procedures</vt:lpstr>
      <vt:lpstr>Procedures</vt:lpstr>
      <vt:lpstr>PowerPoint Presentation</vt:lpstr>
      <vt:lpstr>Procedures</vt:lpstr>
      <vt:lpstr>Procedures</vt:lpstr>
      <vt:lpstr>Multiview face recognition</vt:lpstr>
      <vt:lpstr>Matlab Demos  Face Recognition by PCA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11  Face Recognition   CCA   LDA   Kernel PCA, ICA   MDS/LLE/ISOMAP/SOM</dc:title>
  <dc:creator>T-K</dc:creator>
  <cp:lastModifiedBy>Tae-Kyun Kim</cp:lastModifiedBy>
  <cp:revision>1490</cp:revision>
  <cp:lastPrinted>2016-01-15T11:56:49Z</cp:lastPrinted>
  <dcterms:created xsi:type="dcterms:W3CDTF">2006-08-16T00:00:00Z</dcterms:created>
  <dcterms:modified xsi:type="dcterms:W3CDTF">2019-10-14T13:46:04Z</dcterms:modified>
</cp:coreProperties>
</file>